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60" r:id="rId8"/>
    <p:sldId id="261" r:id="rId9"/>
    <p:sldId id="259" r:id="rId10"/>
    <p:sldId id="262" r:id="rId11"/>
    <p:sldId id="263" r:id="rId12"/>
    <p:sldId id="264" r:id="rId13"/>
    <p:sldId id="265" r:id="rId14"/>
    <p:sldId id="266" r:id="rId15"/>
    <p:sldId id="267"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7F28"/>
    <a:srgbClr val="DF4B56"/>
    <a:srgbClr val="4FC0E9"/>
    <a:srgbClr val="FFC000"/>
    <a:srgbClr val="4E9DBA"/>
    <a:srgbClr val="2B40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EC0585-CF9E-4ACF-AF1B-D03AADB15BC9}" v="2" dt="2023-07-13T09:23:36.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03" autoAdjust="0"/>
  </p:normalViewPr>
  <p:slideViewPr>
    <p:cSldViewPr snapToGrid="0">
      <p:cViewPr varScale="1">
        <p:scale>
          <a:sx n="97" d="100"/>
          <a:sy n="97" d="100"/>
        </p:scale>
        <p:origin x="68" y="88"/>
      </p:cViewPr>
      <p:guideLst/>
    </p:cSldViewPr>
  </p:slideViewPr>
  <p:notesTextViewPr>
    <p:cViewPr>
      <p:scale>
        <a:sx n="1" d="1"/>
        <a:sy n="1" d="1"/>
      </p:scale>
      <p:origin x="0" y="0"/>
    </p:cViewPr>
  </p:notesTextViewPr>
  <p:notesViewPr>
    <p:cSldViewPr snapToGrid="0">
      <p:cViewPr varScale="1">
        <p:scale>
          <a:sx n="88" d="100"/>
          <a:sy n="88" d="100"/>
        </p:scale>
        <p:origin x="2572" y="-1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8FBE7-6D76-43BD-9CE2-B728701538E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l-NL"/>
        </a:p>
      </dgm:t>
    </dgm:pt>
    <dgm:pt modelId="{576D0223-B280-4D33-8203-7B11BC6EE280}">
      <dgm:prSet phldrT="[Tekst]" custT="1"/>
      <dgm:spPr/>
      <dgm:t>
        <a:bodyPr/>
        <a:lstStyle/>
        <a:p>
          <a:r>
            <a:rPr lang="nl-NL" sz="2800" dirty="0">
              <a:solidFill>
                <a:srgbClr val="4FC0E9"/>
              </a:solidFill>
            </a:rPr>
            <a:t>Flexibiliteit</a:t>
          </a:r>
        </a:p>
      </dgm:t>
    </dgm:pt>
    <dgm:pt modelId="{0247FB64-CEBC-4015-8C8F-4EAFE2793056}" type="parTrans" cxnId="{4199ACDF-885F-48E5-8EBD-0BBA0724119B}">
      <dgm:prSet/>
      <dgm:spPr/>
      <dgm:t>
        <a:bodyPr/>
        <a:lstStyle/>
        <a:p>
          <a:endParaRPr lang="nl-NL"/>
        </a:p>
      </dgm:t>
    </dgm:pt>
    <dgm:pt modelId="{93B3D77A-0EFB-46B7-94F4-9A566F619D25}" type="sibTrans" cxnId="{4199ACDF-885F-48E5-8EBD-0BBA0724119B}">
      <dgm:prSet/>
      <dgm:spPr/>
      <dgm:t>
        <a:bodyPr/>
        <a:lstStyle/>
        <a:p>
          <a:endParaRPr lang="nl-NL"/>
        </a:p>
      </dgm:t>
    </dgm:pt>
    <dgm:pt modelId="{C18EC423-21E8-40B9-84B3-8561D6C30AE8}">
      <dgm:prSet phldrT="[Tekst]" custT="1"/>
      <dgm:spPr/>
      <dgm:t>
        <a:bodyPr/>
        <a:lstStyle/>
        <a:p>
          <a:r>
            <a:rPr lang="nl-NL" sz="2800" dirty="0">
              <a:solidFill>
                <a:srgbClr val="FFC000"/>
              </a:solidFill>
            </a:rPr>
            <a:t>Zelfregulerend leren</a:t>
          </a:r>
        </a:p>
      </dgm:t>
    </dgm:pt>
    <dgm:pt modelId="{95FB4A99-80F4-464A-B38F-812A3CDB439B}" type="parTrans" cxnId="{705BACEF-5F92-46AA-9E26-44DF33DB20FC}">
      <dgm:prSet/>
      <dgm:spPr/>
      <dgm:t>
        <a:bodyPr/>
        <a:lstStyle/>
        <a:p>
          <a:endParaRPr lang="nl-NL"/>
        </a:p>
      </dgm:t>
    </dgm:pt>
    <dgm:pt modelId="{9C8AD888-7A4E-4707-BB49-87418CC50364}" type="sibTrans" cxnId="{705BACEF-5F92-46AA-9E26-44DF33DB20FC}">
      <dgm:prSet/>
      <dgm:spPr/>
      <dgm:t>
        <a:bodyPr/>
        <a:lstStyle/>
        <a:p>
          <a:endParaRPr lang="nl-NL"/>
        </a:p>
      </dgm:t>
    </dgm:pt>
    <dgm:pt modelId="{C6990D54-3B01-4E57-B60B-45BE427E7DF2}">
      <dgm:prSet phldrT="[Tekst]" custT="1"/>
      <dgm:spPr/>
      <dgm:t>
        <a:bodyPr/>
        <a:lstStyle/>
        <a:p>
          <a:r>
            <a:rPr lang="nl-NL" sz="2800" dirty="0">
              <a:solidFill>
                <a:srgbClr val="DF4B56"/>
              </a:solidFill>
            </a:rPr>
            <a:t>Affectieve leeromgeving</a:t>
          </a:r>
        </a:p>
      </dgm:t>
    </dgm:pt>
    <dgm:pt modelId="{CEFD3EDA-9CDC-4E69-9705-FF3318E9049B}" type="parTrans" cxnId="{98E37CD5-0575-4789-8263-474AE656B10A}">
      <dgm:prSet/>
      <dgm:spPr/>
      <dgm:t>
        <a:bodyPr/>
        <a:lstStyle/>
        <a:p>
          <a:endParaRPr lang="nl-NL"/>
        </a:p>
      </dgm:t>
    </dgm:pt>
    <dgm:pt modelId="{0FD8F063-71D1-452F-B73C-9DD98CA107CC}" type="sibTrans" cxnId="{98E37CD5-0575-4789-8263-474AE656B10A}">
      <dgm:prSet/>
      <dgm:spPr/>
      <dgm:t>
        <a:bodyPr/>
        <a:lstStyle/>
        <a:p>
          <a:endParaRPr lang="nl-NL"/>
        </a:p>
      </dgm:t>
    </dgm:pt>
    <dgm:pt modelId="{726B00E5-E4BC-4826-9F69-9E37D1B91287}">
      <dgm:prSet phldrT="[Tekst]" custT="1"/>
      <dgm:spPr/>
      <dgm:t>
        <a:bodyPr/>
        <a:lstStyle/>
        <a:p>
          <a:r>
            <a:rPr lang="nl-NL" sz="2800" dirty="0">
              <a:solidFill>
                <a:srgbClr val="707F28"/>
              </a:solidFill>
            </a:rPr>
            <a:t>Interactie</a:t>
          </a:r>
        </a:p>
      </dgm:t>
    </dgm:pt>
    <dgm:pt modelId="{7A38B339-7BC9-451B-B886-84D6A08C636B}" type="parTrans" cxnId="{D4F81C5A-1A62-454E-8708-4048063FAE34}">
      <dgm:prSet/>
      <dgm:spPr/>
      <dgm:t>
        <a:bodyPr/>
        <a:lstStyle/>
        <a:p>
          <a:endParaRPr lang="nl-NL"/>
        </a:p>
      </dgm:t>
    </dgm:pt>
    <dgm:pt modelId="{DBDF92FE-2B7E-458E-A1E8-5E1A7EA8C2BB}" type="sibTrans" cxnId="{D4F81C5A-1A62-454E-8708-4048063FAE34}">
      <dgm:prSet/>
      <dgm:spPr/>
      <dgm:t>
        <a:bodyPr/>
        <a:lstStyle/>
        <a:p>
          <a:endParaRPr lang="nl-NL"/>
        </a:p>
      </dgm:t>
    </dgm:pt>
    <dgm:pt modelId="{3F98CEAC-5D8C-428B-8F48-A10DF53C648C}" type="pres">
      <dgm:prSet presAssocID="{58F8FBE7-6D76-43BD-9CE2-B728701538E9}" presName="Name0" presStyleCnt="0">
        <dgm:presLayoutVars>
          <dgm:dir/>
          <dgm:resizeHandles val="exact"/>
        </dgm:presLayoutVars>
      </dgm:prSet>
      <dgm:spPr/>
    </dgm:pt>
    <dgm:pt modelId="{CA743FF8-754E-43EB-B5A9-F242B27EA6D0}" type="pres">
      <dgm:prSet presAssocID="{576D0223-B280-4D33-8203-7B11BC6EE280}" presName="compNode" presStyleCnt="0"/>
      <dgm:spPr/>
    </dgm:pt>
    <dgm:pt modelId="{AF9BE430-3FD7-4B3D-B72B-DDF7128E7E7A}" type="pres">
      <dgm:prSet presAssocID="{576D0223-B280-4D33-8203-7B11BC6EE280}" presName="pictRect" presStyleLbl="node1" presStyleIdx="0" presStyleCnt="4" custLinFactNeighborX="264" custLinFactNeighborY="3031"/>
      <dgm:spPr>
        <a:blipFill>
          <a:blip xmlns:r="http://schemas.openxmlformats.org/officeDocument/2006/relationships" r:embed="rId1"/>
          <a:srcRect/>
          <a:stretch>
            <a:fillRect l="-12000" r="-12000"/>
          </a:stretch>
        </a:blipFill>
      </dgm:spPr>
    </dgm:pt>
    <dgm:pt modelId="{77A92D8C-99D0-4A15-85C6-F61181FAEC0B}" type="pres">
      <dgm:prSet presAssocID="{576D0223-B280-4D33-8203-7B11BC6EE280}" presName="textRect" presStyleLbl="revTx" presStyleIdx="0" presStyleCnt="4" custLinFactNeighborX="-850" custLinFactNeighborY="-9904">
        <dgm:presLayoutVars>
          <dgm:bulletEnabled val="1"/>
        </dgm:presLayoutVars>
      </dgm:prSet>
      <dgm:spPr/>
    </dgm:pt>
    <dgm:pt modelId="{3D9DE8F6-4F67-494E-A92E-679B04E7FBC5}" type="pres">
      <dgm:prSet presAssocID="{93B3D77A-0EFB-46B7-94F4-9A566F619D25}" presName="sibTrans" presStyleLbl="sibTrans2D1" presStyleIdx="0" presStyleCnt="0"/>
      <dgm:spPr/>
    </dgm:pt>
    <dgm:pt modelId="{A76AF173-29B4-4EC1-B1D5-A6B395A1987C}" type="pres">
      <dgm:prSet presAssocID="{C18EC423-21E8-40B9-84B3-8561D6C30AE8}" presName="compNode" presStyleCnt="0"/>
      <dgm:spPr/>
    </dgm:pt>
    <dgm:pt modelId="{2DFB93BC-D1F4-48BF-B67A-8CE3A1345CA5}" type="pres">
      <dgm:prSet presAssocID="{C18EC423-21E8-40B9-84B3-8561D6C30AE8}" presName="pictRect" presStyleLbl="node1" presStyleIdx="1" presStyleCnt="4"/>
      <dgm:spPr>
        <a:noFill/>
        <a:ln>
          <a:noFill/>
        </a:ln>
      </dgm:spPr>
    </dgm:pt>
    <dgm:pt modelId="{29F9F544-96C5-431E-845F-3FF5F9C167D1}" type="pres">
      <dgm:prSet presAssocID="{C18EC423-21E8-40B9-84B3-8561D6C30AE8}" presName="textRect" presStyleLbl="revTx" presStyleIdx="1" presStyleCnt="4" custLinFactNeighborX="11955" custLinFactNeighborY="21483">
        <dgm:presLayoutVars>
          <dgm:bulletEnabled val="1"/>
        </dgm:presLayoutVars>
      </dgm:prSet>
      <dgm:spPr/>
    </dgm:pt>
    <dgm:pt modelId="{508AA70C-5AD8-43E7-B2D9-58FAD7C6C3FD}" type="pres">
      <dgm:prSet presAssocID="{9C8AD888-7A4E-4707-BB49-87418CC50364}" presName="sibTrans" presStyleLbl="sibTrans2D1" presStyleIdx="0" presStyleCnt="0"/>
      <dgm:spPr/>
    </dgm:pt>
    <dgm:pt modelId="{060C0DDC-6FFB-4098-8FF0-40C10C9DAFA4}" type="pres">
      <dgm:prSet presAssocID="{C6990D54-3B01-4E57-B60B-45BE427E7DF2}" presName="compNode" presStyleCnt="0"/>
      <dgm:spPr/>
    </dgm:pt>
    <dgm:pt modelId="{500E0D8B-48DA-4A38-867E-D4A51283F417}" type="pres">
      <dgm:prSet presAssocID="{C6990D54-3B01-4E57-B60B-45BE427E7DF2}" presName="pictRect" presStyleLbl="node1" presStyleIdx="2" presStyleCnt="4" custLinFactY="6011" custLinFactNeighborX="7572"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dgm:spPr>
    </dgm:pt>
    <dgm:pt modelId="{1C8F7CEC-6EAD-4702-A593-78AFA1F2C10F}" type="pres">
      <dgm:prSet presAssocID="{C6990D54-3B01-4E57-B60B-45BE427E7DF2}" presName="textRect" presStyleLbl="revTx" presStyleIdx="2" presStyleCnt="4" custLinFactY="96877" custLinFactNeighborX="7572" custLinFactNeighborY="100000">
        <dgm:presLayoutVars>
          <dgm:bulletEnabled val="1"/>
        </dgm:presLayoutVars>
      </dgm:prSet>
      <dgm:spPr/>
    </dgm:pt>
    <dgm:pt modelId="{D6ECB93A-B0DF-4807-985C-DEA40F795FB7}" type="pres">
      <dgm:prSet presAssocID="{0FD8F063-71D1-452F-B73C-9DD98CA107CC}" presName="sibTrans" presStyleLbl="sibTrans2D1" presStyleIdx="0" presStyleCnt="0"/>
      <dgm:spPr/>
    </dgm:pt>
    <dgm:pt modelId="{247BDF05-0CD5-4C36-94B8-B4EE6859D198}" type="pres">
      <dgm:prSet presAssocID="{726B00E5-E4BC-4826-9F69-9E37D1B91287}" presName="compNode" presStyleCnt="0"/>
      <dgm:spPr/>
    </dgm:pt>
    <dgm:pt modelId="{5E8A35E9-6052-4F97-AA91-00C46119BC43}" type="pres">
      <dgm:prSet presAssocID="{726B00E5-E4BC-4826-9F69-9E37D1B91287}" presName="pictRect" presStyleLbl="node1" presStyleIdx="3" presStyleCnt="4" custLinFactNeighborX="-64137" custLinFactNeighborY="-852"/>
      <dgm:spPr>
        <a:blipFill>
          <a:blip xmlns:r="http://schemas.openxmlformats.org/officeDocument/2006/relationships" r:embed="rId3"/>
          <a:srcRect/>
          <a:stretch>
            <a:fillRect l="-11000" r="-11000"/>
          </a:stretch>
        </a:blipFill>
      </dgm:spPr>
    </dgm:pt>
    <dgm:pt modelId="{3054F0B7-D1BA-4CB4-8CBE-6C97892FD61D}" type="pres">
      <dgm:prSet presAssocID="{726B00E5-E4BC-4826-9F69-9E37D1B91287}" presName="textRect" presStyleLbl="revTx" presStyleIdx="3" presStyleCnt="4" custScaleY="62177" custLinFactNeighborX="-64137" custLinFactNeighborY="-19055">
        <dgm:presLayoutVars>
          <dgm:bulletEnabled val="1"/>
        </dgm:presLayoutVars>
      </dgm:prSet>
      <dgm:spPr/>
    </dgm:pt>
  </dgm:ptLst>
  <dgm:cxnLst>
    <dgm:cxn modelId="{391C4409-9DF4-487D-9611-DA6B72EEDCD7}" type="presOf" srcId="{58F8FBE7-6D76-43BD-9CE2-B728701538E9}" destId="{3F98CEAC-5D8C-428B-8F48-A10DF53C648C}" srcOrd="0" destOrd="0" presId="urn:microsoft.com/office/officeart/2005/8/layout/pList1"/>
    <dgm:cxn modelId="{E97ADE1B-62B0-45F0-9257-7C7002548EE0}" type="presOf" srcId="{576D0223-B280-4D33-8203-7B11BC6EE280}" destId="{77A92D8C-99D0-4A15-85C6-F61181FAEC0B}" srcOrd="0" destOrd="0" presId="urn:microsoft.com/office/officeart/2005/8/layout/pList1"/>
    <dgm:cxn modelId="{136CB133-A0CA-4804-882D-ABE5854259FD}" type="presOf" srcId="{C6990D54-3B01-4E57-B60B-45BE427E7DF2}" destId="{1C8F7CEC-6EAD-4702-A593-78AFA1F2C10F}" srcOrd="0" destOrd="0" presId="urn:microsoft.com/office/officeart/2005/8/layout/pList1"/>
    <dgm:cxn modelId="{E44D7064-B3BD-4746-804F-72EB4B2ED2EB}" type="presOf" srcId="{9C8AD888-7A4E-4707-BB49-87418CC50364}" destId="{508AA70C-5AD8-43E7-B2D9-58FAD7C6C3FD}" srcOrd="0" destOrd="0" presId="urn:microsoft.com/office/officeart/2005/8/layout/pList1"/>
    <dgm:cxn modelId="{C765EB6C-BF35-4E61-B08B-31BD4134EBEE}" type="presOf" srcId="{726B00E5-E4BC-4826-9F69-9E37D1B91287}" destId="{3054F0B7-D1BA-4CB4-8CBE-6C97892FD61D}" srcOrd="0" destOrd="0" presId="urn:microsoft.com/office/officeart/2005/8/layout/pList1"/>
    <dgm:cxn modelId="{D4F81C5A-1A62-454E-8708-4048063FAE34}" srcId="{58F8FBE7-6D76-43BD-9CE2-B728701538E9}" destId="{726B00E5-E4BC-4826-9F69-9E37D1B91287}" srcOrd="3" destOrd="0" parTransId="{7A38B339-7BC9-451B-B886-84D6A08C636B}" sibTransId="{DBDF92FE-2B7E-458E-A1E8-5E1A7EA8C2BB}"/>
    <dgm:cxn modelId="{E870B99C-95D5-43DA-9FD2-40E1AAA6FDDF}" type="presOf" srcId="{C18EC423-21E8-40B9-84B3-8561D6C30AE8}" destId="{29F9F544-96C5-431E-845F-3FF5F9C167D1}" srcOrd="0" destOrd="0" presId="urn:microsoft.com/office/officeart/2005/8/layout/pList1"/>
    <dgm:cxn modelId="{D701A19F-F7FA-4DD9-BD04-8695C828A35A}" type="presOf" srcId="{0FD8F063-71D1-452F-B73C-9DD98CA107CC}" destId="{D6ECB93A-B0DF-4807-985C-DEA40F795FB7}" srcOrd="0" destOrd="0" presId="urn:microsoft.com/office/officeart/2005/8/layout/pList1"/>
    <dgm:cxn modelId="{0C3B41A9-2C7F-4775-8EC0-6A2C8811D925}" type="presOf" srcId="{93B3D77A-0EFB-46B7-94F4-9A566F619D25}" destId="{3D9DE8F6-4F67-494E-A92E-679B04E7FBC5}" srcOrd="0" destOrd="0" presId="urn:microsoft.com/office/officeart/2005/8/layout/pList1"/>
    <dgm:cxn modelId="{98E37CD5-0575-4789-8263-474AE656B10A}" srcId="{58F8FBE7-6D76-43BD-9CE2-B728701538E9}" destId="{C6990D54-3B01-4E57-B60B-45BE427E7DF2}" srcOrd="2" destOrd="0" parTransId="{CEFD3EDA-9CDC-4E69-9705-FF3318E9049B}" sibTransId="{0FD8F063-71D1-452F-B73C-9DD98CA107CC}"/>
    <dgm:cxn modelId="{4199ACDF-885F-48E5-8EBD-0BBA0724119B}" srcId="{58F8FBE7-6D76-43BD-9CE2-B728701538E9}" destId="{576D0223-B280-4D33-8203-7B11BC6EE280}" srcOrd="0" destOrd="0" parTransId="{0247FB64-CEBC-4015-8C8F-4EAFE2793056}" sibTransId="{93B3D77A-0EFB-46B7-94F4-9A566F619D25}"/>
    <dgm:cxn modelId="{705BACEF-5F92-46AA-9E26-44DF33DB20FC}" srcId="{58F8FBE7-6D76-43BD-9CE2-B728701538E9}" destId="{C18EC423-21E8-40B9-84B3-8561D6C30AE8}" srcOrd="1" destOrd="0" parTransId="{95FB4A99-80F4-464A-B38F-812A3CDB439B}" sibTransId="{9C8AD888-7A4E-4707-BB49-87418CC50364}"/>
    <dgm:cxn modelId="{1554636E-C53E-4740-8C81-09F27B891CE8}" type="presParOf" srcId="{3F98CEAC-5D8C-428B-8F48-A10DF53C648C}" destId="{CA743FF8-754E-43EB-B5A9-F242B27EA6D0}" srcOrd="0" destOrd="0" presId="urn:microsoft.com/office/officeart/2005/8/layout/pList1"/>
    <dgm:cxn modelId="{BA3E6A10-7677-492C-A425-3F3B32EDB346}" type="presParOf" srcId="{CA743FF8-754E-43EB-B5A9-F242B27EA6D0}" destId="{AF9BE430-3FD7-4B3D-B72B-DDF7128E7E7A}" srcOrd="0" destOrd="0" presId="urn:microsoft.com/office/officeart/2005/8/layout/pList1"/>
    <dgm:cxn modelId="{EFB1318C-5AB6-4697-A7FA-FA9A53D6D847}" type="presParOf" srcId="{CA743FF8-754E-43EB-B5A9-F242B27EA6D0}" destId="{77A92D8C-99D0-4A15-85C6-F61181FAEC0B}" srcOrd="1" destOrd="0" presId="urn:microsoft.com/office/officeart/2005/8/layout/pList1"/>
    <dgm:cxn modelId="{0BA535E8-74D8-4FDB-A4F2-29A8F3FC7E76}" type="presParOf" srcId="{3F98CEAC-5D8C-428B-8F48-A10DF53C648C}" destId="{3D9DE8F6-4F67-494E-A92E-679B04E7FBC5}" srcOrd="1" destOrd="0" presId="urn:microsoft.com/office/officeart/2005/8/layout/pList1"/>
    <dgm:cxn modelId="{45A39995-A3D4-461A-B2FC-2670F8AED714}" type="presParOf" srcId="{3F98CEAC-5D8C-428B-8F48-A10DF53C648C}" destId="{A76AF173-29B4-4EC1-B1D5-A6B395A1987C}" srcOrd="2" destOrd="0" presId="urn:microsoft.com/office/officeart/2005/8/layout/pList1"/>
    <dgm:cxn modelId="{DF02C813-2131-4A1F-9E63-402484F64427}" type="presParOf" srcId="{A76AF173-29B4-4EC1-B1D5-A6B395A1987C}" destId="{2DFB93BC-D1F4-48BF-B67A-8CE3A1345CA5}" srcOrd="0" destOrd="0" presId="urn:microsoft.com/office/officeart/2005/8/layout/pList1"/>
    <dgm:cxn modelId="{8BDF425D-7666-4F27-92A2-6A8026BDB401}" type="presParOf" srcId="{A76AF173-29B4-4EC1-B1D5-A6B395A1987C}" destId="{29F9F544-96C5-431E-845F-3FF5F9C167D1}" srcOrd="1" destOrd="0" presId="urn:microsoft.com/office/officeart/2005/8/layout/pList1"/>
    <dgm:cxn modelId="{EC9B54E6-C43A-46A6-8C1D-D3259EC4994E}" type="presParOf" srcId="{3F98CEAC-5D8C-428B-8F48-A10DF53C648C}" destId="{508AA70C-5AD8-43E7-B2D9-58FAD7C6C3FD}" srcOrd="3" destOrd="0" presId="urn:microsoft.com/office/officeart/2005/8/layout/pList1"/>
    <dgm:cxn modelId="{E43740D5-E36E-4EC3-A600-B8A0FCFFBF47}" type="presParOf" srcId="{3F98CEAC-5D8C-428B-8F48-A10DF53C648C}" destId="{060C0DDC-6FFB-4098-8FF0-40C10C9DAFA4}" srcOrd="4" destOrd="0" presId="urn:microsoft.com/office/officeart/2005/8/layout/pList1"/>
    <dgm:cxn modelId="{5F482742-9A4D-48D5-A5B8-3DBF10B2D863}" type="presParOf" srcId="{060C0DDC-6FFB-4098-8FF0-40C10C9DAFA4}" destId="{500E0D8B-48DA-4A38-867E-D4A51283F417}" srcOrd="0" destOrd="0" presId="urn:microsoft.com/office/officeart/2005/8/layout/pList1"/>
    <dgm:cxn modelId="{C67E28E3-15FC-4C84-95BE-1601ED3D664B}" type="presParOf" srcId="{060C0DDC-6FFB-4098-8FF0-40C10C9DAFA4}" destId="{1C8F7CEC-6EAD-4702-A593-78AFA1F2C10F}" srcOrd="1" destOrd="0" presId="urn:microsoft.com/office/officeart/2005/8/layout/pList1"/>
    <dgm:cxn modelId="{CFCEBF3B-F92D-4DD9-90EF-CF2BB049A2BD}" type="presParOf" srcId="{3F98CEAC-5D8C-428B-8F48-A10DF53C648C}" destId="{D6ECB93A-B0DF-4807-985C-DEA40F795FB7}" srcOrd="5" destOrd="0" presId="urn:microsoft.com/office/officeart/2005/8/layout/pList1"/>
    <dgm:cxn modelId="{CE23F388-463A-4B25-B9D4-C5FF0744559F}" type="presParOf" srcId="{3F98CEAC-5D8C-428B-8F48-A10DF53C648C}" destId="{247BDF05-0CD5-4C36-94B8-B4EE6859D198}" srcOrd="6" destOrd="0" presId="urn:microsoft.com/office/officeart/2005/8/layout/pList1"/>
    <dgm:cxn modelId="{2CC0D73B-7E60-4390-82A6-707AF7DDF901}" type="presParOf" srcId="{247BDF05-0CD5-4C36-94B8-B4EE6859D198}" destId="{5E8A35E9-6052-4F97-AA91-00C46119BC43}" srcOrd="0" destOrd="0" presId="urn:microsoft.com/office/officeart/2005/8/layout/pList1"/>
    <dgm:cxn modelId="{4E3DF4ED-7828-4CF8-BFD2-A8023D86A031}" type="presParOf" srcId="{247BDF05-0CD5-4C36-94B8-B4EE6859D198}" destId="{3054F0B7-D1BA-4CB4-8CBE-6C97892FD61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BE430-3FD7-4B3D-B72B-DDF7128E7E7A}">
      <dsp:nvSpPr>
        <dsp:cNvPr id="0" name=""/>
        <dsp:cNvSpPr/>
      </dsp:nvSpPr>
      <dsp:spPr>
        <a:xfrm>
          <a:off x="116189" y="69860"/>
          <a:ext cx="3186931" cy="2195795"/>
        </a:xfrm>
        <a:prstGeom prst="roundRect">
          <a:avLst/>
        </a:prstGeom>
        <a:blipFill>
          <a:blip xmlns:r="http://schemas.openxmlformats.org/officeDocument/2006/relationships" r:embed="rId1"/>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92D8C-99D0-4A15-85C6-F61181FAEC0B}">
      <dsp:nvSpPr>
        <dsp:cNvPr id="0" name=""/>
        <dsp:cNvSpPr/>
      </dsp:nvSpPr>
      <dsp:spPr>
        <a:xfrm>
          <a:off x="80686" y="2082001"/>
          <a:ext cx="3186931" cy="118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nl-NL" sz="2800" kern="1200" dirty="0">
              <a:solidFill>
                <a:srgbClr val="4FC0E9"/>
              </a:solidFill>
            </a:rPr>
            <a:t>Flexibiliteit</a:t>
          </a:r>
        </a:p>
      </dsp:txBody>
      <dsp:txXfrm>
        <a:off x="80686" y="2082001"/>
        <a:ext cx="3186931" cy="1182351"/>
      </dsp:txXfrm>
    </dsp:sp>
    <dsp:sp modelId="{2DFB93BC-D1F4-48BF-B67A-8CE3A1345CA5}">
      <dsp:nvSpPr>
        <dsp:cNvPr id="0" name=""/>
        <dsp:cNvSpPr/>
      </dsp:nvSpPr>
      <dsp:spPr>
        <a:xfrm>
          <a:off x="3613534" y="3306"/>
          <a:ext cx="3186931" cy="2195795"/>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F9F544-96C5-431E-845F-3FF5F9C167D1}">
      <dsp:nvSpPr>
        <dsp:cNvPr id="0" name=""/>
        <dsp:cNvSpPr/>
      </dsp:nvSpPr>
      <dsp:spPr>
        <a:xfrm>
          <a:off x="3994531" y="2453106"/>
          <a:ext cx="3186931" cy="118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nl-NL" sz="2800" kern="1200" dirty="0">
              <a:solidFill>
                <a:srgbClr val="FFC000"/>
              </a:solidFill>
            </a:rPr>
            <a:t>Zelfregulerend leren</a:t>
          </a:r>
        </a:p>
      </dsp:txBody>
      <dsp:txXfrm>
        <a:off x="3994531" y="2453106"/>
        <a:ext cx="3186931" cy="1182351"/>
      </dsp:txXfrm>
    </dsp:sp>
    <dsp:sp modelId="{500E0D8B-48DA-4A38-867E-D4A51283F417}">
      <dsp:nvSpPr>
        <dsp:cNvPr id="0" name=""/>
        <dsp:cNvSpPr/>
      </dsp:nvSpPr>
      <dsp:spPr>
        <a:xfrm>
          <a:off x="7227068" y="2331091"/>
          <a:ext cx="3186931" cy="219579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8F7CEC-6EAD-4702-A593-78AFA1F2C10F}">
      <dsp:nvSpPr>
        <dsp:cNvPr id="0" name=""/>
        <dsp:cNvSpPr/>
      </dsp:nvSpPr>
      <dsp:spPr>
        <a:xfrm>
          <a:off x="7227068" y="4526880"/>
          <a:ext cx="3186931" cy="1182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nl-NL" sz="2800" kern="1200" dirty="0">
              <a:solidFill>
                <a:srgbClr val="DF4B56"/>
              </a:solidFill>
            </a:rPr>
            <a:t>Affectieve leeromgeving</a:t>
          </a:r>
        </a:p>
      </dsp:txBody>
      <dsp:txXfrm>
        <a:off x="7227068" y="4526880"/>
        <a:ext cx="3186931" cy="1182351"/>
      </dsp:txXfrm>
    </dsp:sp>
    <dsp:sp modelId="{5E8A35E9-6052-4F97-AA91-00C46119BC43}">
      <dsp:nvSpPr>
        <dsp:cNvPr id="0" name=""/>
        <dsp:cNvSpPr/>
      </dsp:nvSpPr>
      <dsp:spPr>
        <a:xfrm>
          <a:off x="1569532" y="3681438"/>
          <a:ext cx="3186931" cy="2195795"/>
        </a:xfrm>
        <a:prstGeom prst="roundRect">
          <a:avLst/>
        </a:prstGeom>
        <a:blipFill>
          <a:blip xmlns:r="http://schemas.openxmlformats.org/officeDocument/2006/relationships" r:embed="rId3"/>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4F0B7-D1BA-4CB4-8CBE-6C97892FD61D}">
      <dsp:nvSpPr>
        <dsp:cNvPr id="0" name=""/>
        <dsp:cNvSpPr/>
      </dsp:nvSpPr>
      <dsp:spPr>
        <a:xfrm>
          <a:off x="1569532" y="5894245"/>
          <a:ext cx="3186931" cy="73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a:lnSpc>
              <a:spcPct val="90000"/>
            </a:lnSpc>
            <a:spcBef>
              <a:spcPct val="0"/>
            </a:spcBef>
            <a:spcAft>
              <a:spcPct val="35000"/>
            </a:spcAft>
            <a:buNone/>
          </a:pPr>
          <a:r>
            <a:rPr lang="nl-NL" sz="2800" kern="1200" dirty="0">
              <a:solidFill>
                <a:srgbClr val="707F28"/>
              </a:solidFill>
            </a:rPr>
            <a:t>Interactie</a:t>
          </a:r>
        </a:p>
      </dsp:txBody>
      <dsp:txXfrm>
        <a:off x="1569532" y="5894245"/>
        <a:ext cx="3186931" cy="735150"/>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23EE8-F9ED-4FB1-9C56-6DDE6CE6011E}" type="datetimeFigureOut">
              <a:rPr lang="nl-NL" smtClean="0"/>
              <a:t>13-7-2023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5FEAC-C425-4048-8E88-D38A71AD56D4}" type="slidenum">
              <a:rPr lang="nl-NL" smtClean="0"/>
              <a:t>‹nr.›</a:t>
            </a:fld>
            <a:endParaRPr lang="nl-NL"/>
          </a:p>
        </p:txBody>
      </p:sp>
    </p:spTree>
    <p:extLst>
      <p:ext uri="{BB962C8B-B14F-4D97-AF65-F5344CB8AC3E}">
        <p14:creationId xmlns:p14="http://schemas.microsoft.com/office/powerpoint/2010/main" val="347217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1</a:t>
            </a:fld>
            <a:endParaRPr lang="nl-NL"/>
          </a:p>
        </p:txBody>
      </p:sp>
    </p:spTree>
    <p:extLst>
      <p:ext uri="{BB962C8B-B14F-4D97-AF65-F5344CB8AC3E}">
        <p14:creationId xmlns:p14="http://schemas.microsoft.com/office/powerpoint/2010/main" val="935943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sz="1800" dirty="0">
                <a:effectLst/>
                <a:latin typeface="Calibri" panose="020F0502020204030204" pitchFamily="34" charset="0"/>
                <a:ea typeface="Calibri" panose="020F0502020204030204" pitchFamily="34" charset="0"/>
                <a:cs typeface="Times New Roman" panose="02020603050405020304" pitchFamily="18" charset="0"/>
              </a:rPr>
              <a:t>Veel onderzoek naar de </a:t>
            </a:r>
            <a:r>
              <a:rPr lang="nl-NL" sz="1800" b="1" i="1" dirty="0">
                <a:effectLst/>
                <a:latin typeface="Calibri" panose="020F0502020204030204" pitchFamily="34" charset="0"/>
                <a:ea typeface="Calibri" panose="020F0502020204030204" pitchFamily="34" charset="0"/>
                <a:cs typeface="Times New Roman" panose="02020603050405020304" pitchFamily="18" charset="0"/>
              </a:rPr>
              <a:t>interactie</a:t>
            </a:r>
            <a:r>
              <a:rPr lang="nl-NL" sz="1800" dirty="0">
                <a:effectLst/>
                <a:latin typeface="Calibri" panose="020F0502020204030204" pitchFamily="34" charset="0"/>
                <a:ea typeface="Calibri" panose="020F0502020204030204" pitchFamily="34" charset="0"/>
                <a:cs typeface="Times New Roman" panose="02020603050405020304" pitchFamily="18" charset="0"/>
              </a:rPr>
              <a:t> in de off site leeromgeving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Blended</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onderwijs laat zien dat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transactional</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distance</a:t>
            </a:r>
            <a:r>
              <a:rPr lang="nl-NL" sz="1800" dirty="0">
                <a:effectLst/>
                <a:latin typeface="Calibri" panose="020F0502020204030204" pitchFamily="34" charset="0"/>
                <a:ea typeface="Calibri" panose="020F0502020204030204" pitchFamily="34" charset="0"/>
                <a:cs typeface="Times New Roman" panose="02020603050405020304" pitchFamily="18" charset="0"/>
              </a:rPr>
              <a:t>’ groter is (Boelens et al., 2017). Hoe moet de docent deze interactie goed faciliteren? Studenten willen niet alleen flexibiliteit, maar ook tweerichtingsverkeer in de communicatie in de off site leeromgeving (Boelens et al., 2017). Dat betekent dat de docent zo veel als mogelijk tijdens de off site momenten aanwezig of bereikbaar moet zijn en dan de interacties tussen studenten, docent en inhoud begeleidt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Nortvig</a:t>
            </a:r>
            <a:r>
              <a:rPr lang="nl-NL" sz="1800" dirty="0">
                <a:effectLst/>
                <a:latin typeface="Calibri" panose="020F0502020204030204" pitchFamily="34" charset="0"/>
                <a:ea typeface="Calibri" panose="020F0502020204030204" pitchFamily="34" charset="0"/>
                <a:cs typeface="Times New Roman" panose="02020603050405020304" pitchFamily="18" charset="0"/>
              </a:rPr>
              <a:t> et al., 2018). </a:t>
            </a:r>
            <a:endParaRPr lang="nl-NL" dirty="0"/>
          </a:p>
          <a:p>
            <a:pPr marL="228600" indent="-228600">
              <a:buFont typeface="+mj-lt"/>
              <a:buAutoNum type="arabicPeriod"/>
            </a:pPr>
            <a:r>
              <a:rPr lang="nl-NL" dirty="0"/>
              <a:t>Algemeen wat uit het onderzoek kwam: </a:t>
            </a:r>
            <a:r>
              <a:rPr lang="nl-NL" sz="1800" dirty="0">
                <a:effectLst/>
                <a:latin typeface="Calibri" panose="020F0502020204030204" pitchFamily="34" charset="0"/>
                <a:ea typeface="Calibri" panose="020F0502020204030204" pitchFamily="34" charset="0"/>
                <a:cs typeface="Times New Roman" panose="02020603050405020304" pitchFamily="18" charset="0"/>
              </a:rPr>
              <a:t>De interactie in de off site leermomenten is vaak door de docenten ondersteund door het goed bereikbaar zijn via Teams of e-mail. Dit geldt voor de off site, onbegeleide, asynchroon leeractiviteiten. In de cursussen zijn weinig off site, begeleide, synchrone lesmomenten gevonden ( de zgn. ‘online lessen’) en dus is er weinig informatie over de interactie in die lesmomenten beschikbaar. In het onderzoek van Boelens et al. (2017) is gevonden dat de cursus vaak begon met een on site, begeleide, synchrone introductiebijeenkomst, voor het kennismaken. Deze 1</a:t>
            </a:r>
            <a:r>
              <a:rPr lang="nl-NL" sz="1800" baseline="30000" dirty="0">
                <a:effectLst/>
                <a:latin typeface="Calibri" panose="020F0502020204030204" pitchFamily="34" charset="0"/>
                <a:ea typeface="Calibri" panose="020F0502020204030204" pitchFamily="34" charset="0"/>
                <a:cs typeface="Times New Roman" panose="02020603050405020304" pitchFamily="18" charset="0"/>
              </a:rPr>
              <a:t>e</a:t>
            </a:r>
            <a:r>
              <a:rPr lang="nl-NL" sz="1800" dirty="0">
                <a:effectLst/>
                <a:latin typeface="Calibri" panose="020F0502020204030204" pitchFamily="34" charset="0"/>
                <a:ea typeface="Calibri" panose="020F0502020204030204" pitchFamily="34" charset="0"/>
                <a:cs typeface="Times New Roman" panose="02020603050405020304" pitchFamily="18" charset="0"/>
              </a:rPr>
              <a:t> on site bijeenkomst is dan vaak gevolgd door een off site bijeenkomst, waarin zowel synchroon (chat-functie) als asynchroon (posten van bv. persoonlijke informatie en discussies) de communicatie is gestimuleerd.</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Wat minder in de cursussen terug gevonden is, is dat de studenten in kleine groepjes samenwerken in een off site leeromgeving, om gevoelens van isolatie te verminderen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Rasheed</a:t>
            </a:r>
            <a:r>
              <a:rPr lang="nl-NL" sz="1800" dirty="0">
                <a:effectLst/>
                <a:latin typeface="Calibri" panose="020F0502020204030204" pitchFamily="34" charset="0"/>
                <a:ea typeface="Calibri" panose="020F0502020204030204" pitchFamily="34" charset="0"/>
                <a:cs typeface="Times New Roman" panose="02020603050405020304" pitchFamily="18" charset="0"/>
              </a:rPr>
              <a:t> et al., 20202). Docenten hebben dan ook aangegeven dat ze zich nog verder willen ontwikkelen op het stimuleren van inclusief samenwerken tijdens off site leeractiviteiten, bv. online aan groepsopdracht werken, met onderlinge afhankelijkheid.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Ustun</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Tracey (2019) vinden in een onderzoek naar een off site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leercommunity</a:t>
            </a:r>
            <a:r>
              <a:rPr lang="nl-NL" sz="1800" dirty="0">
                <a:effectLst/>
                <a:latin typeface="Calibri" panose="020F0502020204030204" pitchFamily="34" charset="0"/>
                <a:ea typeface="Calibri" panose="020F0502020204030204" pitchFamily="34" charset="0"/>
                <a:cs typeface="Times New Roman" panose="02020603050405020304" pitchFamily="18" charset="0"/>
              </a:rPr>
              <a:t>, met o.a. leeractiviteiten voor kleine groepjes, dat in deze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leercommunity</a:t>
            </a:r>
            <a:r>
              <a:rPr lang="nl-NL" sz="1800" dirty="0">
                <a:effectLst/>
                <a:latin typeface="Calibri" panose="020F0502020204030204" pitchFamily="34" charset="0"/>
                <a:ea typeface="Calibri" panose="020F0502020204030204" pitchFamily="34" charset="0"/>
                <a:cs typeface="Times New Roman" panose="02020603050405020304" pitchFamily="18" charset="0"/>
              </a:rPr>
              <a:t>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transactional</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distance</a:t>
            </a:r>
            <a:r>
              <a:rPr lang="nl-NL" sz="1800" dirty="0">
                <a:effectLst/>
                <a:latin typeface="Calibri" panose="020F0502020204030204" pitchFamily="34" charset="0"/>
                <a:ea typeface="Calibri" panose="020F0502020204030204" pitchFamily="34" charset="0"/>
                <a:cs typeface="Times New Roman" panose="02020603050405020304" pitchFamily="18" charset="0"/>
              </a:rPr>
              <a:t> verkleind wordt. In deze off site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leercommunity</a:t>
            </a:r>
            <a:r>
              <a:rPr lang="nl-NL" sz="1800" dirty="0">
                <a:effectLst/>
                <a:latin typeface="Calibri" panose="020F0502020204030204" pitchFamily="34" charset="0"/>
                <a:ea typeface="Calibri" panose="020F0502020204030204" pitchFamily="34" charset="0"/>
                <a:cs typeface="Times New Roman" panose="02020603050405020304" pitchFamily="18" charset="0"/>
              </a:rPr>
              <a:t> ontstaat ruimte voor off site discussies, zijn hulp zoeken en ervaringen delen normaal. </a:t>
            </a:r>
            <a:endParaRPr lang="nl-NL" dirty="0"/>
          </a:p>
          <a:p>
            <a:pPr marL="228600" indent="-228600">
              <a:buFont typeface="+mj-lt"/>
              <a:buAutoNum type="arabicPeriod"/>
            </a:pPr>
            <a:r>
              <a:rPr lang="nl-NL" dirty="0"/>
              <a:t>Voorbeeld noemen</a:t>
            </a:r>
          </a:p>
          <a:p>
            <a:endParaRPr lang="nl-NL" dirty="0"/>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10</a:t>
            </a:fld>
            <a:endParaRPr lang="nl-NL"/>
          </a:p>
        </p:txBody>
      </p:sp>
    </p:spTree>
    <p:extLst>
      <p:ext uri="{BB962C8B-B14F-4D97-AF65-F5344CB8AC3E}">
        <p14:creationId xmlns:p14="http://schemas.microsoft.com/office/powerpoint/2010/main" val="226937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Samenvattend: teruggezien in de onderzochte cursussen, wat er al uitgeprobeerd is door de docenten uit het onderzoek:</a:t>
            </a:r>
          </a:p>
          <a:p>
            <a:r>
              <a:rPr lang="nl-NL" dirty="0"/>
              <a:t>Video’s met instructies/uitleg</a:t>
            </a:r>
          </a:p>
          <a:p>
            <a:r>
              <a:rPr lang="nl-NL" dirty="0"/>
              <a:t>Veel verschillende soorten leer- en onderwijsactiviteiten (aansluiten bij leervoorkeuren en motivatie/concentratie bevorderen)</a:t>
            </a:r>
          </a:p>
          <a:p>
            <a:r>
              <a:rPr lang="nl-NL" dirty="0"/>
              <a:t>Quizzen en testjes: oefenen met leerstof -&gt; betere leerresultaten (Van Alten et al., 2019)</a:t>
            </a:r>
          </a:p>
          <a:p>
            <a:r>
              <a:rPr lang="nl-NL" dirty="0"/>
              <a:t>Online peer assessment en </a:t>
            </a:r>
            <a:r>
              <a:rPr lang="nl-NL" dirty="0" err="1"/>
              <a:t>geindividualiseerde</a:t>
            </a:r>
            <a:r>
              <a:rPr lang="nl-NL" dirty="0"/>
              <a:t> feedback</a:t>
            </a:r>
          </a:p>
          <a:p>
            <a:r>
              <a:rPr lang="nl-NL" dirty="0"/>
              <a:t>Leeractiviteiten met </a:t>
            </a:r>
            <a:r>
              <a:rPr lang="nl-NL" dirty="0" err="1"/>
              <a:t>fun</a:t>
            </a:r>
            <a:r>
              <a:rPr lang="nl-NL" dirty="0"/>
              <a:t> factor, zoals bv. escaperoom.</a:t>
            </a:r>
          </a:p>
          <a:p>
            <a:endParaRPr lang="nl-NL" dirty="0"/>
          </a:p>
          <a:p>
            <a:r>
              <a:rPr lang="nl-NL" dirty="0"/>
              <a:t>Niet gezien en waar docenten nog meer kunnen experimenteren:</a:t>
            </a:r>
          </a:p>
          <a:p>
            <a:pPr marL="228600" indent="-228600">
              <a:buAutoNum type="arabicPeriod"/>
            </a:pPr>
            <a:r>
              <a:rPr lang="nl-NL" dirty="0" err="1"/>
              <a:t>Leerpad</a:t>
            </a:r>
            <a:r>
              <a:rPr lang="nl-NL" dirty="0"/>
              <a:t>, keuze geven </a:t>
            </a:r>
            <a:r>
              <a:rPr lang="nl-NL" dirty="0" err="1"/>
              <a:t>onsite-offsite</a:t>
            </a:r>
            <a:r>
              <a:rPr lang="nl-NL" dirty="0"/>
              <a:t> en leerbronnen.</a:t>
            </a:r>
          </a:p>
          <a:p>
            <a:pPr marL="228600" indent="-228600">
              <a:buAutoNum type="arabicPeriod"/>
            </a:pPr>
            <a:r>
              <a:rPr lang="nl-NL" dirty="0"/>
              <a:t>Plannen, leerstrategie bijstellen en evalueren van leerproces: </a:t>
            </a:r>
            <a:br>
              <a:rPr lang="nl-NL" dirty="0"/>
            </a:br>
            <a:r>
              <a:rPr lang="nl-NL" dirty="0"/>
              <a:t>Zelfcontrole mechanismen (feedback): bv. zelf al antwoorden op opdrachten checken (of geautomatiseerd).</a:t>
            </a:r>
            <a:br>
              <a:rPr lang="nl-NL" dirty="0"/>
            </a:br>
            <a:r>
              <a:rPr lang="nl-NL" dirty="0"/>
              <a:t>Gespreid herhalen (</a:t>
            </a:r>
            <a:r>
              <a:rPr lang="nl-NL" dirty="0" err="1"/>
              <a:t>spacing</a:t>
            </a:r>
            <a:r>
              <a:rPr lang="nl-NL" dirty="0"/>
              <a:t> effect) en herinneren (retrieval </a:t>
            </a:r>
            <a:r>
              <a:rPr lang="nl-NL" dirty="0" err="1"/>
              <a:t>practice</a:t>
            </a:r>
            <a:r>
              <a:rPr lang="nl-NL" dirty="0"/>
              <a:t>). </a:t>
            </a:r>
            <a:br>
              <a:rPr lang="nl-NL" dirty="0"/>
            </a:br>
            <a:r>
              <a:rPr lang="nl-NL" dirty="0"/>
              <a:t>Learning </a:t>
            </a:r>
            <a:r>
              <a:rPr lang="nl-NL" dirty="0" err="1"/>
              <a:t>analytics</a:t>
            </a:r>
            <a:r>
              <a:rPr lang="nl-NL" dirty="0"/>
              <a:t> feedback op ZRL (bv. voortgang op doelen), gepersonaliseerd leren, afstemmen onderwijs op voortgang studenten.</a:t>
            </a:r>
          </a:p>
          <a:p>
            <a:pPr marL="228600" indent="-228600">
              <a:buAutoNum type="arabicPeriod"/>
            </a:pPr>
            <a:r>
              <a:rPr lang="nl-NL" dirty="0"/>
              <a:t>Waarderen leertaken: uitleggen van de relevantie van de leertaak aan de hand van voorbeelden die bekend zijn voor studenten (authenticiteit,  vertrekken vanuit beroep) en duidelijke verbindingen leggen tussen de on site en off site leeractiviteiten.</a:t>
            </a:r>
          </a:p>
          <a:p>
            <a:pPr marL="228600" indent="-228600">
              <a:buAutoNum type="arabicPeriod"/>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11</a:t>
            </a:fld>
            <a:endParaRPr lang="nl-NL"/>
          </a:p>
        </p:txBody>
      </p:sp>
    </p:spTree>
    <p:extLst>
      <p:ext uri="{BB962C8B-B14F-4D97-AF65-F5344CB8AC3E}">
        <p14:creationId xmlns:p14="http://schemas.microsoft.com/office/powerpoint/2010/main" val="367350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Praktische handvaten voor docenten n.a.v. het onderzoek: screeningsinstrument -&gt; PIC-RAT model (Bianca, Hans en Saskia kunnen toelichten)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Vervolgonderzoek: </a:t>
            </a:r>
            <a:r>
              <a:rPr lang="nl-NL" sz="1200" dirty="0">
                <a:effectLst/>
                <a:latin typeface="Calibri" panose="020F0502020204030204" pitchFamily="34" charset="0"/>
                <a:ea typeface="Calibri" panose="020F0502020204030204" pitchFamily="34" charset="0"/>
                <a:cs typeface="Times New Roman" panose="02020603050405020304" pitchFamily="18" charset="0"/>
              </a:rPr>
              <a:t>Freeman en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Tremblay</a:t>
            </a:r>
            <a:r>
              <a:rPr lang="nl-NL" sz="1200" dirty="0">
                <a:effectLst/>
                <a:latin typeface="Calibri" panose="020F0502020204030204" pitchFamily="34" charset="0"/>
                <a:ea typeface="Calibri" panose="020F0502020204030204" pitchFamily="34" charset="0"/>
                <a:cs typeface="Times New Roman" panose="02020603050405020304" pitchFamily="18" charset="0"/>
              </a:rPr>
              <a:t> (2013) geven aan dat de jarenlange routine en ervaring die veel docenten hebben met on site onderwijs moeten plaats maken voor een nieuwe routine in een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Blended</a:t>
            </a:r>
            <a:r>
              <a:rPr lang="nl-NL" sz="1200" dirty="0">
                <a:effectLst/>
                <a:latin typeface="Calibri" panose="020F0502020204030204" pitchFamily="34" charset="0"/>
                <a:ea typeface="Calibri" panose="020F0502020204030204" pitchFamily="34" charset="0"/>
                <a:cs typeface="Times New Roman" panose="02020603050405020304" pitchFamily="18" charset="0"/>
              </a:rPr>
              <a:t> leeromgeving. Docenten moeten niet alleen leren om te gaan met de technologie, maar ook hoe je moet lesgeven met een off site leeromgeving erbij. Dit vraagt om een nieuwe rol facilitator (coachend) van het leerproces (Freeman &amp;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Tremblay</a:t>
            </a:r>
            <a:r>
              <a:rPr lang="nl-NL" sz="1200" dirty="0">
                <a:effectLst/>
                <a:latin typeface="Calibri" panose="020F0502020204030204" pitchFamily="34" charset="0"/>
                <a:ea typeface="Calibri" panose="020F0502020204030204" pitchFamily="34" charset="0"/>
                <a:cs typeface="Times New Roman" panose="02020603050405020304" pitchFamily="18" charset="0"/>
              </a:rPr>
              <a:t>, 2013) en om meer activerende didactiek (</a:t>
            </a:r>
            <a:r>
              <a:rPr lang="nl-NL" sz="1200" dirty="0" err="1">
                <a:effectLst/>
                <a:latin typeface="Calibri" panose="020F0502020204030204" pitchFamily="34" charset="0"/>
                <a:ea typeface="Calibri" panose="020F0502020204030204" pitchFamily="34" charset="0"/>
                <a:cs typeface="Times New Roman" panose="02020603050405020304" pitchFamily="18" charset="0"/>
              </a:rPr>
              <a:t>Ustun</a:t>
            </a:r>
            <a:r>
              <a:rPr lang="nl-NL" sz="1200" dirty="0">
                <a:effectLst/>
                <a:latin typeface="Calibri" panose="020F0502020204030204" pitchFamily="34" charset="0"/>
                <a:ea typeface="Calibri" panose="020F0502020204030204" pitchFamily="34" charset="0"/>
                <a:cs typeface="Times New Roman" panose="02020603050405020304" pitchFamily="18" charset="0"/>
              </a:rPr>
              <a:t> &amp; Tracey, 2019). Nieuwe rol leren kost tijd en vraagt om vervolgonderzoek, wat docenten daarbij kan helpen.</a:t>
            </a:r>
          </a:p>
          <a:p>
            <a:endParaRPr lang="nl-NL" dirty="0"/>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12</a:t>
            </a:fld>
            <a:endParaRPr lang="nl-NL"/>
          </a:p>
        </p:txBody>
      </p:sp>
    </p:spTree>
    <p:extLst>
      <p:ext uri="{BB962C8B-B14F-4D97-AF65-F5344CB8AC3E}">
        <p14:creationId xmlns:p14="http://schemas.microsoft.com/office/powerpoint/2010/main" val="54273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2</a:t>
            </a:fld>
            <a:endParaRPr lang="nl-NL"/>
          </a:p>
        </p:txBody>
      </p:sp>
    </p:spTree>
    <p:extLst>
      <p:ext uri="{BB962C8B-B14F-4D97-AF65-F5344CB8AC3E}">
        <p14:creationId xmlns:p14="http://schemas.microsoft.com/office/powerpoint/2010/main" val="78891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494893"/>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11 onderzochte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Blended</a:t>
            </a:r>
            <a:r>
              <a:rPr lang="nl-NL" sz="1800" dirty="0">
                <a:effectLst/>
                <a:latin typeface="Calibri" panose="020F0502020204030204" pitchFamily="34" charset="0"/>
                <a:ea typeface="Calibri" panose="020F0502020204030204" pitchFamily="34" charset="0"/>
                <a:cs typeface="Times New Roman" panose="02020603050405020304" pitchFamily="18" charset="0"/>
              </a:rPr>
              <a:t>-cursussen hebben leerdoelen die om een combinatie van feitenkennis en eenvoudige toepassing vragen. Dat betekent dat de vraagstukken die de studenten in de cursussen moeten oplossen, steeds via voorgeschreven of eenvoudig af te leiden procedures tot een correct antwoord leiden.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Met screeningsinstrument: onder de motorkap gekeken naar welke BL-elementen de docent in zijn cursus verstopt had (PIC-RAT,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Cronje</a:t>
            </a:r>
            <a:r>
              <a:rPr lang="nl-NL" sz="1800" dirty="0">
                <a:effectLst/>
                <a:latin typeface="Calibri" panose="020F0502020204030204" pitchFamily="34" charset="0"/>
                <a:ea typeface="Calibri" panose="020F0502020204030204" pitchFamily="34" charset="0"/>
                <a:cs typeface="Times New Roman" panose="02020603050405020304" pitchFamily="18" charset="0"/>
              </a:rPr>
              <a:t>, 8L6-model van HR en model van Boelens)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4 uitdagingen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Blended</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onderwijs voor studenten en docenten (Boelens) was kapstok voor interview met docent over de cursus en competenties EN voor het interview met de studenten: hoe heeft de cursus ingegrepen op hun leerproces wat betreft flexibiliteit, zelfregulerend leren, interactie en affectief leerklimaat.</a:t>
            </a:r>
          </a:p>
          <a:p>
            <a:endParaRPr lang="nl-NL" dirty="0"/>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3</a:t>
            </a:fld>
            <a:endParaRPr lang="nl-NL"/>
          </a:p>
        </p:txBody>
      </p:sp>
    </p:spTree>
    <p:extLst>
      <p:ext uri="{BB962C8B-B14F-4D97-AF65-F5344CB8AC3E}">
        <p14:creationId xmlns:p14="http://schemas.microsoft.com/office/powerpoint/2010/main" val="424934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De leeractiviteiten uit deze 11 cursussen zijn vooral te typeren door een passieve of interactieve manier waarmee de studenten omgaan met de onderwijstechnologieën, zoals bv. het bekijken van instructievideo’s of het werken met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Padlet</a:t>
            </a:r>
            <a:r>
              <a:rPr lang="nl-NL" sz="1800" dirty="0">
                <a:effectLst/>
                <a:latin typeface="Calibri" panose="020F0502020204030204" pitchFamily="34" charset="0"/>
                <a:ea typeface="Calibri" panose="020F0502020204030204" pitchFamily="34" charset="0"/>
                <a:cs typeface="Times New Roman" panose="02020603050405020304" pitchFamily="18" charset="0"/>
              </a:rPr>
              <a:t>. Deze leeractiviteiten zijn door de docenten vooral ingezet om de bestaande didactiek te vervangen door of uit te breiden met enkele onderwijsleertechnologieën. De didactiek geheel vervangen door onderwijsleertechnologieën, zoals bv. simulaties, is bijna niet gedaan.</a:t>
            </a:r>
          </a:p>
          <a:p>
            <a:pPr>
              <a:lnSpc>
                <a:spcPct val="107000"/>
              </a:lnSpc>
              <a:spcAft>
                <a:spcPts val="800"/>
              </a:spcAft>
            </a:pPr>
            <a:r>
              <a:rPr lang="nl-NL" sz="1800" dirty="0" err="1">
                <a:effectLst/>
                <a:latin typeface="Calibri" panose="020F0502020204030204" pitchFamily="34" charset="0"/>
                <a:ea typeface="Calibri" panose="020F0502020204030204" pitchFamily="34" charset="0"/>
                <a:cs typeface="Times New Roman" panose="02020603050405020304" pitchFamily="18" charset="0"/>
              </a:rPr>
              <a:t>Ustun</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Tracey (2019) vinden in hun onderzoek dat docenten, die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Blended</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onderwijs gaan ontwerpen en uitvoeren, van een passieve onderwijsbenadering naar een actieve onderwijsbenadering verschuiven, waardoor studenten meer actief en interactief gaan leren.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Er zijn weinig technologieën gebruikt waarmee de studenten iets moeten creëren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creative</a:t>
            </a:r>
            <a:r>
              <a:rPr lang="nl-NL" sz="1800" dirty="0">
                <a:effectLst/>
                <a:latin typeface="Calibri" panose="020F0502020204030204" pitchFamily="34" charset="0"/>
                <a:ea typeface="Calibri" panose="020F0502020204030204" pitchFamily="34" charset="0"/>
                <a:cs typeface="Times New Roman" panose="02020603050405020304" pitchFamily="18" charset="0"/>
              </a:rPr>
              <a:t>). Mogelijk kan dat verklaard worden doordat de docenten niet het hele palet van onderwijsleertechnologieën kennen en/of de creërende mogelijkheden van die technologieën. In het onderzoek van Brown (2016) blijkt dat de docenten moeite hebben met het gebruik van nieuwe technologieën in de klas: de toegang tot de technologie, de betrouwbaarheid en complexiteit van de technologie. Daarnaast concludeert Brown (2016) dat het ontwerpen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Blended</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onderwijs meer tijd kost. Er is zelfs een omgekeerde relatie: als de werkbelasting toeneemt, neemt de mate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Blended</a:t>
            </a:r>
            <a:r>
              <a:rPr lang="nl-NL" sz="1800" dirty="0">
                <a:effectLst/>
                <a:latin typeface="Calibri" panose="020F0502020204030204" pitchFamily="34" charset="0"/>
                <a:ea typeface="Calibri" panose="020F0502020204030204" pitchFamily="34" charset="0"/>
                <a:cs typeface="Times New Roman" panose="02020603050405020304" pitchFamily="18" charset="0"/>
              </a:rPr>
              <a:t> in het onderwijs af. </a:t>
            </a:r>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4</a:t>
            </a:fld>
            <a:endParaRPr lang="nl-NL"/>
          </a:p>
        </p:txBody>
      </p:sp>
    </p:spTree>
    <p:extLst>
      <p:ext uri="{BB962C8B-B14F-4D97-AF65-F5344CB8AC3E}">
        <p14:creationId xmlns:p14="http://schemas.microsoft.com/office/powerpoint/2010/main" val="119772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De meeste cursussen volgen het model van Flipping-</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1800" dirty="0">
                <a:effectLst/>
                <a:latin typeface="Calibri" panose="020F0502020204030204" pitchFamily="34" charset="0"/>
                <a:ea typeface="Calibri" panose="020F0502020204030204" pitchFamily="34" charset="0"/>
                <a:cs typeface="Times New Roman" panose="02020603050405020304" pitchFamily="18" charset="0"/>
              </a:rPr>
              <a:t>-classroom, waarin de studenten in een off site leeromgeving leeractiviteiten uitvoeren die voorbereidend zijn op de on site-begeleide-synchrone lesmomenten. </a:t>
            </a:r>
          </a:p>
          <a:p>
            <a:endParaRPr lang="nl-NL" dirty="0"/>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5</a:t>
            </a:fld>
            <a:endParaRPr lang="nl-NL"/>
          </a:p>
        </p:txBody>
      </p:sp>
    </p:spTree>
    <p:extLst>
      <p:ext uri="{BB962C8B-B14F-4D97-AF65-F5344CB8AC3E}">
        <p14:creationId xmlns:p14="http://schemas.microsoft.com/office/powerpoint/2010/main" val="191737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In het onderzoek hebben steeds de 4 uitdagingen centraal gestaan waar docenten en studenten mee te maken krijgen in met name de off site leeromgeving van Blended onderwijs (Boelens et al., 2017). Deze uitdagingen liggen op het gebied van flexibiliteit, zelfregulerend leren, affectief leerklimaat en interactie (Boelens et al., 2017). Het cursusmateriaal zijn op deze 4 uitdagingen gescreend, maar ook zijn de docenten en studenten hierop in interviews bevraagd.</a:t>
            </a:r>
          </a:p>
          <a:p>
            <a:endParaRPr lang="nl-NL" dirty="0"/>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6</a:t>
            </a:fld>
            <a:endParaRPr lang="nl-NL"/>
          </a:p>
        </p:txBody>
      </p:sp>
    </p:spTree>
    <p:extLst>
      <p:ext uri="{BB962C8B-B14F-4D97-AF65-F5344CB8AC3E}">
        <p14:creationId xmlns:p14="http://schemas.microsoft.com/office/powerpoint/2010/main" val="25550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Algemeen wat uit het onderzoek kwam: door veel gebruikte Flipping-</a:t>
            </a:r>
            <a:r>
              <a:rPr lang="nl-NL" dirty="0" err="1"/>
              <a:t>the</a:t>
            </a:r>
            <a:r>
              <a:rPr lang="nl-NL" dirty="0"/>
              <a:t>-Classroom, beperkte mate flexibiliteit in tijd, plaats en tempo en heel weinig </a:t>
            </a:r>
            <a:r>
              <a:rPr lang="nl-NL" dirty="0" err="1"/>
              <a:t>leerpad</a:t>
            </a:r>
            <a:r>
              <a:rPr lang="nl-NL" dirty="0"/>
              <a:t> en keuze on/off site activiteiten</a:t>
            </a:r>
          </a:p>
          <a:p>
            <a:pPr marL="228600" indent="-228600">
              <a:buFont typeface="+mj-lt"/>
              <a:buAutoNum type="arabicPeriod"/>
            </a:pPr>
            <a:r>
              <a:rPr lang="nl-NL" dirty="0"/>
              <a:t>Voorbeeld noemen: voorbereiding op de on site lessen.</a:t>
            </a:r>
          </a:p>
          <a:p>
            <a:pPr marL="0" indent="0">
              <a:buFont typeface="+mj-lt"/>
              <a:buNone/>
            </a:pPr>
            <a:endParaRPr lang="nl-NL" dirty="0"/>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 de docent zit de uitdaging in het creëren van deze flexibiliteit. Uit de screening van de 11 cursussen blijkt dat de studenten enige flexibiliteit in de off site leeromgeving van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Blended</a:t>
            </a:r>
            <a:r>
              <a:rPr lang="nl-NL" sz="1800" dirty="0">
                <a:effectLst/>
                <a:latin typeface="Calibri" panose="020F0502020204030204" pitchFamily="34" charset="0"/>
                <a:ea typeface="Calibri" panose="020F0502020204030204" pitchFamily="34" charset="0"/>
                <a:cs typeface="Times New Roman" panose="02020603050405020304" pitchFamily="18" charset="0"/>
              </a:rPr>
              <a:t> cursus ervaren, omdat ze de voorbereidende leeractiviteiten op een zelf gekozen moment en plaats kunnen uitvoeren. De docenten hebben meermaals de video met instructies en uitleg over een bepaald onderwerp als onderwijsleertechnologie aangeboden, in de off site leeromgeving van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Blended</a:t>
            </a:r>
            <a:r>
              <a:rPr lang="nl-NL" sz="1800" dirty="0">
                <a:effectLst/>
                <a:latin typeface="Calibri" panose="020F0502020204030204" pitchFamily="34" charset="0"/>
                <a:ea typeface="Calibri" panose="020F0502020204030204" pitchFamily="34" charset="0"/>
                <a:cs typeface="Times New Roman" panose="02020603050405020304" pitchFamily="18" charset="0"/>
              </a:rPr>
              <a:t> cursus.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Woolfitt</a:t>
            </a:r>
            <a:r>
              <a:rPr lang="nl-NL" sz="1800" dirty="0">
                <a:effectLst/>
                <a:latin typeface="Calibri" panose="020F0502020204030204" pitchFamily="34" charset="0"/>
                <a:ea typeface="Calibri" panose="020F0502020204030204" pitchFamily="34" charset="0"/>
                <a:cs typeface="Times New Roman" panose="02020603050405020304" pitchFamily="18" charset="0"/>
              </a:rPr>
              <a:t> (2015) noemt de voordelen hiervan: het vaker kunnen bekijken van de uitleg in deze video (herhalen), op een zelf gekozen tijdstip en plaats, het stopzetten, herhalen en stukken overslaan die al bekend zijn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Echter een individueel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leerpad</a:t>
            </a:r>
            <a:r>
              <a:rPr lang="nl-NL" sz="1800" dirty="0">
                <a:effectLst/>
                <a:latin typeface="Calibri" panose="020F0502020204030204" pitchFamily="34" charset="0"/>
                <a:ea typeface="Calibri" panose="020F0502020204030204" pitchFamily="34" charset="0"/>
                <a:cs typeface="Times New Roman" panose="02020603050405020304" pitchFamily="18" charset="0"/>
              </a:rPr>
              <a:t> of flexibiliteit in tempo is nauwelijks terug gevonden in de 11 cursussen. Dat is consistent met wat de docenten in de interviews hebben aangegeven. Ze willen niet alleen meer weten over hoe je individuele leerpaden creëert, maar ook hoe je daar technologieën bij kunt gebruiken.</a:t>
            </a:r>
            <a:endParaRPr lang="nl-NL" dirty="0"/>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7</a:t>
            </a:fld>
            <a:endParaRPr lang="nl-NL"/>
          </a:p>
        </p:txBody>
      </p:sp>
    </p:spTree>
    <p:extLst>
      <p:ext uri="{BB962C8B-B14F-4D97-AF65-F5344CB8AC3E}">
        <p14:creationId xmlns:p14="http://schemas.microsoft.com/office/powerpoint/2010/main" val="386625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lnSpc>
                <a:spcPct val="107000"/>
              </a:lnSpc>
              <a:spcAft>
                <a:spcPts val="800"/>
              </a:spcAft>
              <a:buAutoNum type="arabicPeriod"/>
            </a:pPr>
            <a:r>
              <a:rPr lang="nl-NL" dirty="0"/>
              <a:t>ZRL:</a:t>
            </a:r>
          </a:p>
          <a:p>
            <a:pPr>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 In het onderzoek van Boelens et al. (2017) zijn de volgende onderwijsactiviteiten voor het faciliteren van deze fasen van zelfregulatie gevonden, die docenten in hun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Blended</a:t>
            </a:r>
            <a:r>
              <a:rPr lang="nl-NL" sz="1100" dirty="0">
                <a:effectLst/>
                <a:latin typeface="Calibri" panose="020F0502020204030204" pitchFamily="34" charset="0"/>
                <a:ea typeface="Calibri" panose="020F0502020204030204" pitchFamily="34" charset="0"/>
                <a:cs typeface="Times New Roman" panose="02020603050405020304" pitchFamily="18" charset="0"/>
              </a:rPr>
              <a:t> onderwijs zouden kunnen gebruiken (dit is geen uitputtende lijst):</a:t>
            </a:r>
          </a:p>
          <a:p>
            <a:pPr marL="742950" lvl="1" indent="-285750">
              <a:lnSpc>
                <a:spcPct val="107000"/>
              </a:lnSpc>
              <a:spcAft>
                <a:spcPts val="800"/>
              </a:spcAft>
              <a:buFont typeface="Symbol" panose="05050102010706020507" pitchFamily="18" charset="2"/>
              <a:buChar char=""/>
            </a:pPr>
            <a:r>
              <a:rPr lang="nl-NL" sz="1100" b="1" dirty="0">
                <a:effectLst/>
                <a:latin typeface="Calibri" panose="020F0502020204030204" pitchFamily="34" charset="0"/>
                <a:ea typeface="Calibri" panose="020F0502020204030204" pitchFamily="34" charset="0"/>
                <a:cs typeface="Times New Roman" panose="02020603050405020304" pitchFamily="18" charset="0"/>
              </a:rPr>
              <a:t>Oriënteren en plannen</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spcAft>
                <a:spcPts val="800"/>
              </a:spcAft>
              <a:buFont typeface="Courier New" panose="02070309020205020404" pitchFamily="49" charset="0"/>
              <a:buChar char="o"/>
            </a:pPr>
            <a:r>
              <a:rPr lang="nl-NL" sz="1100" i="1" dirty="0">
                <a:effectLst/>
                <a:latin typeface="Calibri" panose="020F0502020204030204" pitchFamily="34" charset="0"/>
                <a:ea typeface="Calibri" panose="020F0502020204030204" pitchFamily="34" charset="0"/>
                <a:cs typeface="Times New Roman" panose="02020603050405020304" pitchFamily="18" charset="0"/>
              </a:rPr>
              <a:t>meten van de voorkennis</a:t>
            </a:r>
            <a:r>
              <a:rPr lang="nl-NL"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Courier New" panose="02070309020205020404" pitchFamily="49" charset="0"/>
              <a:buChar char="o"/>
            </a:pPr>
            <a:r>
              <a:rPr lang="nl-NL" sz="1100" i="1" dirty="0">
                <a:effectLst/>
                <a:latin typeface="Calibri" panose="020F0502020204030204" pitchFamily="34" charset="0"/>
                <a:ea typeface="Calibri" panose="020F0502020204030204" pitchFamily="34" charset="0"/>
                <a:cs typeface="Times New Roman" panose="02020603050405020304" pitchFamily="18" charset="0"/>
              </a:rPr>
              <a:t>communiceren van cursusinformatie</a:t>
            </a:r>
            <a:r>
              <a:rPr lang="nl-NL" sz="1100" dirty="0">
                <a:effectLst/>
                <a:latin typeface="Calibri" panose="020F0502020204030204" pitchFamily="34" charset="0"/>
                <a:ea typeface="Calibri" panose="020F0502020204030204" pitchFamily="34" charset="0"/>
                <a:cs typeface="Times New Roman" panose="02020603050405020304" pitchFamily="18" charset="0"/>
              </a:rPr>
              <a:t> (leerdoelen, opdrachten en cursusmaterialen);</a:t>
            </a:r>
          </a:p>
          <a:p>
            <a:pPr marL="742950" lvl="1" indent="-285750">
              <a:lnSpc>
                <a:spcPct val="107000"/>
              </a:lnSpc>
              <a:spcAft>
                <a:spcPts val="800"/>
              </a:spcAft>
              <a:buFont typeface="Courier New" panose="02070309020205020404" pitchFamily="49" charset="0"/>
              <a:buChar char="o"/>
            </a:pPr>
            <a:r>
              <a:rPr lang="nl-NL" sz="1100" dirty="0">
                <a:effectLst/>
                <a:latin typeface="Calibri" panose="020F0502020204030204" pitchFamily="34" charset="0"/>
                <a:ea typeface="Calibri" panose="020F0502020204030204" pitchFamily="34" charset="0"/>
                <a:cs typeface="Times New Roman" panose="02020603050405020304" pitchFamily="18" charset="0"/>
              </a:rPr>
              <a:t>communiceren van verwachtingen (welke prestatie met welk cijfer gewaardeerd wordt);</a:t>
            </a:r>
          </a:p>
          <a:p>
            <a:pPr marL="742950" lvl="1" indent="-285750">
              <a:lnSpc>
                <a:spcPct val="107000"/>
              </a:lnSpc>
              <a:spcAft>
                <a:spcPts val="800"/>
              </a:spcAft>
              <a:buFont typeface="Courier New" panose="02070309020205020404" pitchFamily="49" charset="0"/>
              <a:buChar char="o"/>
            </a:pPr>
            <a:r>
              <a:rPr lang="nl-NL" sz="1100" dirty="0">
                <a:effectLst/>
                <a:latin typeface="Calibri" panose="020F0502020204030204" pitchFamily="34" charset="0"/>
                <a:ea typeface="Calibri" panose="020F0502020204030204" pitchFamily="34" charset="0"/>
                <a:cs typeface="Times New Roman" panose="02020603050405020304" pitchFamily="18" charset="0"/>
              </a:rPr>
              <a:t>studenten laten wennen aan technologie (vaak in een on site bijeenkomst: introductie van de  techniek en hoe te navigeren).</a:t>
            </a:r>
          </a:p>
          <a:p>
            <a:pPr marL="742950" lvl="1" indent="-285750">
              <a:lnSpc>
                <a:spcPct val="107000"/>
              </a:lnSpc>
              <a:spcAft>
                <a:spcPts val="800"/>
              </a:spcAft>
              <a:buFont typeface="Symbol" panose="05050102010706020507" pitchFamily="18" charset="2"/>
              <a:buChar char=""/>
            </a:pPr>
            <a:r>
              <a:rPr lang="nl-NL" sz="1100" b="1" dirty="0">
                <a:effectLst/>
                <a:latin typeface="Calibri" panose="020F0502020204030204" pitchFamily="34" charset="0"/>
                <a:ea typeface="Calibri" panose="020F0502020204030204" pitchFamily="34" charset="0"/>
                <a:cs typeface="Times New Roman" panose="02020603050405020304" pitchFamily="18" charset="0"/>
              </a:rPr>
              <a:t>Aanpassen</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spcAft>
                <a:spcPts val="800"/>
              </a:spcAft>
              <a:buFont typeface="Courier New" panose="02070309020205020404" pitchFamily="49" charset="0"/>
              <a:buChar char="o"/>
            </a:pPr>
            <a:r>
              <a:rPr lang="nl-NL" sz="1100" i="1" dirty="0">
                <a:effectLst/>
                <a:latin typeface="Calibri" panose="020F0502020204030204" pitchFamily="34" charset="0"/>
                <a:ea typeface="Calibri" panose="020F0502020204030204" pitchFamily="34" charset="0"/>
                <a:cs typeface="Times New Roman" panose="02020603050405020304" pitchFamily="18" charset="0"/>
              </a:rPr>
              <a:t>Feedback op de gemaakte tests</a:t>
            </a:r>
            <a:r>
              <a:rPr lang="nl-NL" sz="1100" dirty="0">
                <a:effectLst/>
                <a:latin typeface="Calibri" panose="020F0502020204030204" pitchFamily="34" charset="0"/>
                <a:ea typeface="Calibri" panose="020F0502020204030204" pitchFamily="34" charset="0"/>
                <a:cs typeface="Times New Roman" panose="02020603050405020304" pitchFamily="18" charset="0"/>
              </a:rPr>
              <a:t>, opdrachten, paper of presentatie. Individueel of via </a:t>
            </a:r>
            <a:r>
              <a:rPr lang="nl-NL" sz="1100" i="1" dirty="0">
                <a:effectLst/>
                <a:latin typeface="Calibri" panose="020F0502020204030204" pitchFamily="34" charset="0"/>
                <a:ea typeface="Calibri" panose="020F0502020204030204" pitchFamily="34" charset="0"/>
                <a:cs typeface="Times New Roman" panose="02020603050405020304" pitchFamily="18" charset="0"/>
              </a:rPr>
              <a:t>groepsfeedback</a:t>
            </a:r>
            <a:r>
              <a:rPr lang="nl-NL"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Courier New" panose="02070309020205020404" pitchFamily="49" charset="0"/>
              <a:buChar char="o"/>
            </a:pPr>
            <a:r>
              <a:rPr lang="nl-NL" sz="1100" dirty="0">
                <a:effectLst/>
                <a:latin typeface="Calibri" panose="020F0502020204030204" pitchFamily="34" charset="0"/>
                <a:ea typeface="Calibri" panose="020F0502020204030204" pitchFamily="34" charset="0"/>
                <a:cs typeface="Times New Roman" panose="02020603050405020304" pitchFamily="18" charset="0"/>
              </a:rPr>
              <a:t>Verduidelijkingen geven (studenten kunnen vragen stellen via mail/chat/forum of in een on site bijeenkomst).</a:t>
            </a:r>
          </a:p>
          <a:p>
            <a:pPr marL="742950" lvl="1" indent="-285750">
              <a:lnSpc>
                <a:spcPct val="107000"/>
              </a:lnSpc>
              <a:spcAft>
                <a:spcPts val="800"/>
              </a:spcAft>
              <a:buFont typeface="Symbol" panose="05050102010706020507" pitchFamily="18" charset="2"/>
              <a:buChar char=""/>
            </a:pPr>
            <a:r>
              <a:rPr lang="nl-NL" sz="1100" b="1" dirty="0">
                <a:effectLst/>
                <a:latin typeface="Calibri" panose="020F0502020204030204" pitchFamily="34" charset="0"/>
                <a:ea typeface="Calibri" panose="020F0502020204030204" pitchFamily="34" charset="0"/>
                <a:cs typeface="Times New Roman" panose="02020603050405020304" pitchFamily="18" charset="0"/>
              </a:rPr>
              <a:t>Evaluatie</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spcAft>
                <a:spcPts val="800"/>
              </a:spcAft>
              <a:buFont typeface="Courier New" panose="02070309020205020404" pitchFamily="49" charset="0"/>
              <a:buChar char="o"/>
            </a:pP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Summatieve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toets</a:t>
            </a:r>
            <a:r>
              <a:rPr lang="nl-NL" sz="1100" dirty="0">
                <a:effectLst/>
                <a:latin typeface="Calibri" panose="020F0502020204030204" pitchFamily="34" charset="0"/>
                <a:ea typeface="Calibri" panose="020F0502020204030204" pitchFamily="34" charset="0"/>
                <a:cs typeface="Times New Roman" panose="02020603050405020304" pitchFamily="18" charset="0"/>
              </a:rPr>
              <a:t> (quizjes, vragenlijsten, evaluatie groepsprojecten, etc.);</a:t>
            </a:r>
          </a:p>
          <a:p>
            <a:pPr marL="742950" lvl="1" indent="-285750">
              <a:lnSpc>
                <a:spcPct val="107000"/>
              </a:lnSpc>
              <a:spcAft>
                <a:spcPts val="800"/>
              </a:spcAft>
              <a:buFont typeface="Courier New" panose="02070309020205020404" pitchFamily="49" charset="0"/>
              <a:buChar char="o"/>
            </a:pPr>
            <a:r>
              <a:rPr lang="nl-NL" sz="1100" dirty="0">
                <a:effectLst/>
                <a:latin typeface="Calibri" panose="020F0502020204030204" pitchFamily="34" charset="0"/>
                <a:ea typeface="Calibri" panose="020F0502020204030204" pitchFamily="34" charset="0"/>
                <a:cs typeface="Times New Roman" panose="02020603050405020304" pitchFamily="18" charset="0"/>
              </a:rPr>
              <a:t>Afsluitend examen (altijd in een on site setting, vaak gecombineerd met een resultaat van een off site assessment).</a:t>
            </a:r>
          </a:p>
          <a:p>
            <a:pPr>
              <a:lnSpc>
                <a:spcPct val="107000"/>
              </a:lnSpc>
              <a:spcAft>
                <a:spcPts val="80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De </a:t>
            </a:r>
            <a:r>
              <a:rPr lang="nl-NL" sz="1100" i="1" dirty="0">
                <a:effectLst/>
                <a:latin typeface="Calibri" panose="020F0502020204030204" pitchFamily="34" charset="0"/>
                <a:ea typeface="Calibri" panose="020F0502020204030204" pitchFamily="34" charset="0"/>
                <a:cs typeface="Times New Roman" panose="02020603050405020304" pitchFamily="18" charset="0"/>
              </a:rPr>
              <a:t>schuingedrukte</a:t>
            </a:r>
            <a:r>
              <a:rPr lang="nl-NL" sz="1100" dirty="0">
                <a:effectLst/>
                <a:latin typeface="Calibri" panose="020F0502020204030204" pitchFamily="34" charset="0"/>
                <a:ea typeface="Calibri" panose="020F0502020204030204" pitchFamily="34" charset="0"/>
                <a:cs typeface="Times New Roman" panose="02020603050405020304" pitchFamily="18" charset="0"/>
              </a:rPr>
              <a:t> onderwijsactiviteiten zijn ook teruggevonden in de onderzochte cursussen.</a:t>
            </a:r>
          </a:p>
          <a:p>
            <a:pPr marL="0" indent="0">
              <a:lnSpc>
                <a:spcPct val="107000"/>
              </a:lnSpc>
              <a:spcAft>
                <a:spcPts val="800"/>
              </a:spcAft>
              <a:buNone/>
            </a:pPr>
            <a:endParaRPr lang="nl-NL" dirty="0"/>
          </a:p>
          <a:p>
            <a:pPr>
              <a:lnSpc>
                <a:spcPct val="107000"/>
              </a:lnSpc>
              <a:spcAft>
                <a:spcPts val="800"/>
              </a:spcAft>
            </a:pPr>
            <a:endParaRPr lang="nl-NL" dirty="0"/>
          </a:p>
          <a:p>
            <a:pPr>
              <a:lnSpc>
                <a:spcPct val="107000"/>
              </a:lnSpc>
              <a:spcAft>
                <a:spcPts val="800"/>
              </a:spcAft>
            </a:pPr>
            <a:r>
              <a:rPr lang="nl-NL" dirty="0"/>
              <a:t>2. Algemeen wat uit het onderzoek kwam: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ze moeten (thuis of elders) veel leeractiviteiten uitvoeren die door docenten in de off site leeromgeving klaar gezet zijn, ter voorbereiding op het on site lesmoment. Deze vaardigheden liggen o.a. op het gebied van organisatie, discipline, time management, technologische vaardigheden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self-efficacy</a:t>
            </a:r>
            <a:r>
              <a:rPr lang="nl-NL" sz="1800" dirty="0">
                <a:effectLst/>
                <a:latin typeface="Calibri" panose="020F0502020204030204" pitchFamily="34" charset="0"/>
                <a:ea typeface="Calibri" panose="020F0502020204030204" pitchFamily="34" charset="0"/>
                <a:cs typeface="Times New Roman" panose="02020603050405020304" pitchFamily="18" charset="0"/>
              </a:rPr>
              <a:t> om controle te hebben over hun eigen leerproces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Rasheed</a:t>
            </a:r>
            <a:r>
              <a:rPr lang="nl-NL" sz="1800" dirty="0">
                <a:effectLst/>
                <a:latin typeface="Calibri" panose="020F0502020204030204" pitchFamily="34" charset="0"/>
                <a:ea typeface="Calibri" panose="020F0502020204030204" pitchFamily="34" charset="0"/>
                <a:cs typeface="Times New Roman" panose="02020603050405020304" pitchFamily="18" charset="0"/>
              </a:rPr>
              <a:t> et al., 2020). Ook de metacognitieve leerstrategieën zoals oriënteren &amp; plannen, monitoren, aanpassen en evalueren zijn belangrijk (Boelens et al., 2017). Wat in de cursussen is teruggevonden is dat docenten de voorkennis ophalen, waardoor ze een verbinding tussen de voorbereidende off site leeractiviteiten en de on site onderwijsactiviteiten maken. Ongeveer de helft van de docenten heeft wel aangegeven dat ze zich hier nog verder in willen bekwamen.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Monitoren via formatieve evaluaties als online testjes, peer assessment en geïndividualiseerde feedback is het meeste door de docenten gedaan. De Bruijn-Smolders en Prinsen (2021) en Van Alten et al. (2019) hebben gevonden dat deze formatieve evaluatiemomenten in combinatie met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summatieve</a:t>
            </a:r>
            <a:r>
              <a:rPr lang="nl-NL" sz="1800" dirty="0">
                <a:effectLst/>
                <a:latin typeface="Calibri" panose="020F0502020204030204" pitchFamily="34" charset="0"/>
                <a:ea typeface="Calibri" panose="020F0502020204030204" pitchFamily="34" charset="0"/>
                <a:cs typeface="Times New Roman" panose="02020603050405020304" pitchFamily="18" charset="0"/>
              </a:rPr>
              <a:t> beoordelingen en een interactieve online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community positief bijdragen aan binding van studenten in off site leermomenten, meer tevredenheid bij studenten en aan studiesucces. Uit onderzoek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Shishigu</a:t>
            </a:r>
            <a:r>
              <a:rPr lang="nl-NL" sz="1800" dirty="0">
                <a:effectLst/>
                <a:latin typeface="Calibri" panose="020F0502020204030204" pitchFamily="34" charset="0"/>
                <a:ea typeface="Calibri" panose="020F0502020204030204" pitchFamily="34" charset="0"/>
                <a:cs typeface="Times New Roman" panose="02020603050405020304" pitchFamily="18" charset="0"/>
              </a:rPr>
              <a:t> et al. (2019) is bekend dat zelfcontrole mechanismen, naast feedback, zeer helpend zijn in het leerproces: studenten kunnen in de off site leeromgeving zelf al de antwoorden op de opdrachten checken, al dan niet geautomatiseerd.</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Studenten hebben aangegeven dat de digitale elementen in de cursus niet het uitstellen van het leren voor de toets verminderden, ondanks dat docenten dachten hieraan in de cursus wel aandacht besteed te hebben. Uit het onderzoek van Yeung et al. (2021) is bekend dat het leren wordt bevorderd als de docent de cognitieve leerstrategieën ‘gespreid herhalen’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spacing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effect), ‘herinneren’ (retrieval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practice</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‘herhalen’ (bv. via een instructievideo), bewust in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Blended</a:t>
            </a:r>
            <a:r>
              <a:rPr lang="nl-NL" sz="1800" dirty="0">
                <a:effectLst/>
                <a:latin typeface="Calibri" panose="020F0502020204030204" pitchFamily="34" charset="0"/>
                <a:ea typeface="Calibri" panose="020F0502020204030204" pitchFamily="34" charset="0"/>
                <a:cs typeface="Times New Roman" panose="02020603050405020304" pitchFamily="18" charset="0"/>
              </a:rPr>
              <a:t> onderwijs stimuleert met behulp van onderwijsleertechnologieën. Docenten zouden zich kunnen scholen op deze cognitieve leerstrategieën, want in de cursussen zijn deze leerstrategieën weinig tot niet terug gevonden.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In de interviews hebben de docenten gezegd zich minder competent te voelen op andere gebieden van zelfregulerend leren, zoals het toevoegen van herinneringen (deadlines, opdrachten), personaliseren en differentiëren op inhoud en moeilijkheidsgraad m.b.v. onderwijstechnologieën, organiseren van één of meerdere (peer)feedbackmomenten met behulp van technologie, het monitoren van de voortgang via de online activiteiten van de studenten en/of de les daarop aan te passen. Met name het laatste, ook wel bekend als het aanbieden van overzichten met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analytics</a:t>
            </a:r>
            <a:r>
              <a:rPr lang="nl-NL" sz="1800" dirty="0">
                <a:effectLst/>
                <a:latin typeface="Calibri" panose="020F0502020204030204" pitchFamily="34" charset="0"/>
                <a:ea typeface="Calibri" panose="020F0502020204030204" pitchFamily="34" charset="0"/>
                <a:cs typeface="Times New Roman" panose="02020603050405020304" pitchFamily="18" charset="0"/>
              </a:rPr>
              <a:t> aan studenten, vergroot de zelfreflectie en het zoeken van hulp bij medestudenten (Silva et al., 2018). Maar ook zijn gepersonaliseerd leren en het beter kunnen afstemmen van het onderwijs op de voortgang van studenten twee voordelen van het gebruik van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learning</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analytics</a:t>
            </a:r>
            <a:r>
              <a:rPr lang="nl-NL" sz="1800" dirty="0">
                <a:effectLst/>
                <a:latin typeface="Calibri" panose="020F0502020204030204" pitchFamily="34" charset="0"/>
                <a:ea typeface="Calibri" panose="020F0502020204030204" pitchFamily="34" charset="0"/>
                <a:cs typeface="Times New Roman" panose="02020603050405020304" pitchFamily="18" charset="0"/>
              </a:rPr>
              <a:t> in een off site leeromgeving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Avella</a:t>
            </a:r>
            <a:r>
              <a:rPr lang="nl-NL" sz="1800" dirty="0">
                <a:effectLst/>
                <a:latin typeface="Calibri" panose="020F0502020204030204" pitchFamily="34" charset="0"/>
                <a:ea typeface="Calibri" panose="020F0502020204030204" pitchFamily="34" charset="0"/>
                <a:cs typeface="Times New Roman" panose="02020603050405020304" pitchFamily="18" charset="0"/>
              </a:rPr>
              <a:t> et al., 2016).</a:t>
            </a:r>
          </a:p>
          <a:p>
            <a:pPr marL="228600" indent="-228600">
              <a:buFont typeface="+mj-lt"/>
              <a:buAutoNum type="arabicPeriod"/>
            </a:pPr>
            <a:endParaRPr lang="nl-NL" dirty="0"/>
          </a:p>
          <a:p>
            <a:pPr marL="0" indent="0">
              <a:buFont typeface="+mj-lt"/>
              <a:buNone/>
            </a:pPr>
            <a:r>
              <a:rPr lang="nl-NL" dirty="0"/>
              <a:t>3. Voorbeeld noemen: formatieve evaluaties</a:t>
            </a:r>
          </a:p>
          <a:p>
            <a:endParaRPr lang="nl-NL" dirty="0"/>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8</a:t>
            </a:fld>
            <a:endParaRPr lang="nl-NL"/>
          </a:p>
        </p:txBody>
      </p:sp>
    </p:spTree>
    <p:extLst>
      <p:ext uri="{BB962C8B-B14F-4D97-AF65-F5344CB8AC3E}">
        <p14:creationId xmlns:p14="http://schemas.microsoft.com/office/powerpoint/2010/main" val="141087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In de off site begeleide leermomenten verloopt de onderlinge interactie vaak moeizaam en dit kan ongemakkelijke  gevoelens bij studenten te weeg brengen, zoals zich niet veilig voelen, niet gewaardeerd of geaccepteerd voelen. Han et al. (2019) zeggen dat met name de psychologische veiligheid en elkaar kunnen blijven vertrouwen in een ‘vluchtige’ off site leeromgeving, moeten zorgen voor een positief </a:t>
            </a:r>
            <a:r>
              <a:rPr lang="nl-NL" sz="1800" b="1" i="1" dirty="0">
                <a:effectLst/>
                <a:latin typeface="Calibri" panose="020F0502020204030204" pitchFamily="34" charset="0"/>
                <a:ea typeface="Calibri" panose="020F0502020204030204" pitchFamily="34" charset="0"/>
                <a:cs typeface="Times New Roman" panose="02020603050405020304" pitchFamily="18" charset="0"/>
              </a:rPr>
              <a:t>affectief leerklimaat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waarin het leerproces van de studenten goed kan gedijen (veiligheid, waardering, acceptatie).</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Boelens et al. (2017) hebben gevonden dat docenten voor een positief </a:t>
            </a:r>
            <a:r>
              <a:rPr lang="nl-NL" sz="1800" b="1" i="1" dirty="0">
                <a:effectLst/>
                <a:latin typeface="Calibri" panose="020F0502020204030204" pitchFamily="34" charset="0"/>
                <a:ea typeface="Calibri" panose="020F0502020204030204" pitchFamily="34" charset="0"/>
                <a:cs typeface="Times New Roman" panose="02020603050405020304" pitchFamily="18" charset="0"/>
              </a:rPr>
              <a:t>affectief leerklimaat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kunnen zorgen door de motivatie en concentratie te bevorderen, de studenten te laten oefenen met zichzelf in te spannen en zichzelf te beoordelen, de relevantie van de leertaken te verduidelijken en studenten te begeleiden bij het omgaan met emoties. </a:t>
            </a:r>
            <a:endParaRPr lang="nl-NL"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nl-NL" dirty="0"/>
              <a:t>Algemeen wat uit het onderzoek kwam: </a:t>
            </a:r>
            <a:r>
              <a:rPr lang="nl-NL" sz="1800" dirty="0">
                <a:effectLst/>
                <a:latin typeface="Calibri" panose="020F0502020204030204" pitchFamily="34" charset="0"/>
                <a:ea typeface="Calibri" panose="020F0502020204030204" pitchFamily="34" charset="0"/>
                <a:cs typeface="Times New Roman" panose="02020603050405020304" pitchFamily="18" charset="0"/>
              </a:rPr>
              <a:t>De motivatie en concentratie zijn in de onderzochte cursussen vooral bevorderd door de variatie aan verschillende soorten leeractiviteiten en technologieën. Net zoals in het onderzoek van Boelens et al. (2017) is ook in dit onderzoek gevonden dat docenten minder aandacht besteden aan het waarderen van de leertaak (relevantie van de taak uitleggen a.d.h.v. voorbeelden die bekend zijn voor de studenten; duidelijke verbindingen leggen tussen de on site en off site leeractiviteiten) en het omgaan met emoties (emotionele ondersteuning in m.n. off site leeractiviteiten), als niet onbelangrijke componenten van een affectief leerklimaat.</a:t>
            </a:r>
          </a:p>
          <a:p>
            <a:pPr marL="228600" indent="-228600">
              <a:buFont typeface="+mj-lt"/>
              <a:buAutoNum type="arabicPeriod"/>
            </a:pPr>
            <a:endParaRPr lang="nl-NL" dirty="0"/>
          </a:p>
          <a:p>
            <a:pPr marL="0" indent="0">
              <a:buFont typeface="+mj-lt"/>
              <a:buNone/>
            </a:pPr>
            <a:endParaRPr lang="nl-NL" dirty="0"/>
          </a:p>
          <a:p>
            <a:pPr marL="228600" indent="-228600">
              <a:buFont typeface="+mj-lt"/>
              <a:buAutoNum type="arabicPeriod"/>
            </a:pPr>
            <a:endParaRPr lang="nl-NL" dirty="0"/>
          </a:p>
          <a:p>
            <a:pPr marL="228600" indent="-228600">
              <a:buFont typeface="+mj-lt"/>
              <a:buAutoNum type="arabicPeriod"/>
            </a:pPr>
            <a:r>
              <a:rPr lang="nl-NL" dirty="0"/>
              <a:t>Voorbeeld noemen</a:t>
            </a:r>
          </a:p>
          <a:p>
            <a:endParaRPr lang="nl-NL" dirty="0"/>
          </a:p>
        </p:txBody>
      </p:sp>
      <p:sp>
        <p:nvSpPr>
          <p:cNvPr id="4" name="Tijdelijke aanduiding voor dianummer 3"/>
          <p:cNvSpPr>
            <a:spLocks noGrp="1"/>
          </p:cNvSpPr>
          <p:nvPr>
            <p:ph type="sldNum" sz="quarter" idx="5"/>
          </p:nvPr>
        </p:nvSpPr>
        <p:spPr/>
        <p:txBody>
          <a:bodyPr/>
          <a:lstStyle/>
          <a:p>
            <a:fld id="{8B15FEAC-C425-4048-8E88-D38A71AD56D4}" type="slidenum">
              <a:rPr lang="nl-NL" smtClean="0"/>
              <a:t>9</a:t>
            </a:fld>
            <a:endParaRPr lang="nl-NL"/>
          </a:p>
        </p:txBody>
      </p:sp>
    </p:spTree>
    <p:extLst>
      <p:ext uri="{BB962C8B-B14F-4D97-AF65-F5344CB8AC3E}">
        <p14:creationId xmlns:p14="http://schemas.microsoft.com/office/powerpoint/2010/main" val="344020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BEF373-44C3-B1C6-7117-957B58F043C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138188A-30F9-8148-60F0-854B96A520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E741A15-4079-13D4-5DDD-1C4922CB4A5F}"/>
              </a:ext>
            </a:extLst>
          </p:cNvPr>
          <p:cNvSpPr>
            <a:spLocks noGrp="1"/>
          </p:cNvSpPr>
          <p:nvPr>
            <p:ph type="dt" sz="half" idx="10"/>
          </p:nvPr>
        </p:nvSpPr>
        <p:spPr/>
        <p:txBody>
          <a:bodyPr/>
          <a:lstStyle/>
          <a:p>
            <a:fld id="{83CE13E6-AB8B-4359-A240-5EBB1C5E56E0}" type="datetimeFigureOut">
              <a:rPr lang="nl-NL" smtClean="0"/>
              <a:t>13-7-2023</a:t>
            </a:fld>
            <a:endParaRPr lang="nl-NL"/>
          </a:p>
        </p:txBody>
      </p:sp>
      <p:sp>
        <p:nvSpPr>
          <p:cNvPr id="5" name="Tijdelijke aanduiding voor voettekst 4">
            <a:extLst>
              <a:ext uri="{FF2B5EF4-FFF2-40B4-BE49-F238E27FC236}">
                <a16:creationId xmlns:a16="http://schemas.microsoft.com/office/drawing/2014/main" id="{12D4659A-B536-44A6-1AEC-45189F72648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CCDF08-BFD1-056A-894C-3234757EF777}"/>
              </a:ext>
            </a:extLst>
          </p:cNvPr>
          <p:cNvSpPr>
            <a:spLocks noGrp="1"/>
          </p:cNvSpPr>
          <p:nvPr>
            <p:ph type="sldNum" sz="quarter" idx="12"/>
          </p:nvPr>
        </p:nvSpPr>
        <p:spPr/>
        <p:txBody>
          <a:bodyPr/>
          <a:lstStyle/>
          <a:p>
            <a:fld id="{CFEFCCC3-72D0-4F2E-93A5-020ACB293980}" type="slidenum">
              <a:rPr lang="nl-NL" smtClean="0"/>
              <a:t>‹nr.›</a:t>
            </a:fld>
            <a:endParaRPr lang="nl-NL"/>
          </a:p>
        </p:txBody>
      </p:sp>
    </p:spTree>
    <p:extLst>
      <p:ext uri="{BB962C8B-B14F-4D97-AF65-F5344CB8AC3E}">
        <p14:creationId xmlns:p14="http://schemas.microsoft.com/office/powerpoint/2010/main" val="331780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4C86E-7DD7-E567-A6FC-FEF5D546F78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D2C3DF5-2A27-F246-A487-FDC4783B326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DCDFD46-38C0-A9A8-BA87-CEB44154D49A}"/>
              </a:ext>
            </a:extLst>
          </p:cNvPr>
          <p:cNvSpPr>
            <a:spLocks noGrp="1"/>
          </p:cNvSpPr>
          <p:nvPr>
            <p:ph type="dt" sz="half" idx="10"/>
          </p:nvPr>
        </p:nvSpPr>
        <p:spPr/>
        <p:txBody>
          <a:bodyPr/>
          <a:lstStyle/>
          <a:p>
            <a:fld id="{83CE13E6-AB8B-4359-A240-5EBB1C5E56E0}" type="datetimeFigureOut">
              <a:rPr lang="nl-NL" smtClean="0"/>
              <a:t>13-7-2023</a:t>
            </a:fld>
            <a:endParaRPr lang="nl-NL"/>
          </a:p>
        </p:txBody>
      </p:sp>
      <p:sp>
        <p:nvSpPr>
          <p:cNvPr id="5" name="Tijdelijke aanduiding voor voettekst 4">
            <a:extLst>
              <a:ext uri="{FF2B5EF4-FFF2-40B4-BE49-F238E27FC236}">
                <a16:creationId xmlns:a16="http://schemas.microsoft.com/office/drawing/2014/main" id="{65C2CD6D-0075-58B2-7B17-894381ECF2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EAEB0F-2149-8430-1C0F-2B5828FC88B6}"/>
              </a:ext>
            </a:extLst>
          </p:cNvPr>
          <p:cNvSpPr>
            <a:spLocks noGrp="1"/>
          </p:cNvSpPr>
          <p:nvPr>
            <p:ph type="sldNum" sz="quarter" idx="12"/>
          </p:nvPr>
        </p:nvSpPr>
        <p:spPr/>
        <p:txBody>
          <a:bodyPr/>
          <a:lstStyle/>
          <a:p>
            <a:fld id="{CFEFCCC3-72D0-4F2E-93A5-020ACB293980}" type="slidenum">
              <a:rPr lang="nl-NL" smtClean="0"/>
              <a:t>‹nr.›</a:t>
            </a:fld>
            <a:endParaRPr lang="nl-NL"/>
          </a:p>
        </p:txBody>
      </p:sp>
    </p:spTree>
    <p:extLst>
      <p:ext uri="{BB962C8B-B14F-4D97-AF65-F5344CB8AC3E}">
        <p14:creationId xmlns:p14="http://schemas.microsoft.com/office/powerpoint/2010/main" val="421543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8D4368C-D84F-FD4F-2964-8B031F93642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0EF6625-7193-3573-EC3B-B6010AD24E8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B7E148C-60FF-CBD7-A668-07A04CA2981A}"/>
              </a:ext>
            </a:extLst>
          </p:cNvPr>
          <p:cNvSpPr>
            <a:spLocks noGrp="1"/>
          </p:cNvSpPr>
          <p:nvPr>
            <p:ph type="dt" sz="half" idx="10"/>
          </p:nvPr>
        </p:nvSpPr>
        <p:spPr/>
        <p:txBody>
          <a:bodyPr/>
          <a:lstStyle/>
          <a:p>
            <a:fld id="{83CE13E6-AB8B-4359-A240-5EBB1C5E56E0}" type="datetimeFigureOut">
              <a:rPr lang="nl-NL" smtClean="0"/>
              <a:t>13-7-2023</a:t>
            </a:fld>
            <a:endParaRPr lang="nl-NL"/>
          </a:p>
        </p:txBody>
      </p:sp>
      <p:sp>
        <p:nvSpPr>
          <p:cNvPr id="5" name="Tijdelijke aanduiding voor voettekst 4">
            <a:extLst>
              <a:ext uri="{FF2B5EF4-FFF2-40B4-BE49-F238E27FC236}">
                <a16:creationId xmlns:a16="http://schemas.microsoft.com/office/drawing/2014/main" id="{74E7693A-0605-D604-59CD-3167245B4A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4F918B-8527-DCF5-A471-4E9570F41585}"/>
              </a:ext>
            </a:extLst>
          </p:cNvPr>
          <p:cNvSpPr>
            <a:spLocks noGrp="1"/>
          </p:cNvSpPr>
          <p:nvPr>
            <p:ph type="sldNum" sz="quarter" idx="12"/>
          </p:nvPr>
        </p:nvSpPr>
        <p:spPr/>
        <p:txBody>
          <a:bodyPr/>
          <a:lstStyle/>
          <a:p>
            <a:fld id="{CFEFCCC3-72D0-4F2E-93A5-020ACB293980}" type="slidenum">
              <a:rPr lang="nl-NL" smtClean="0"/>
              <a:t>‹nr.›</a:t>
            </a:fld>
            <a:endParaRPr lang="nl-NL"/>
          </a:p>
        </p:txBody>
      </p:sp>
    </p:spTree>
    <p:extLst>
      <p:ext uri="{BB962C8B-B14F-4D97-AF65-F5344CB8AC3E}">
        <p14:creationId xmlns:p14="http://schemas.microsoft.com/office/powerpoint/2010/main" val="235070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5879C4-97B7-7E79-4ED8-12A30E38021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8C4595B-5D98-5B9B-140F-83867E1F99B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3F4E6A-FB72-F3C0-EE64-FBCC7E02DA95}"/>
              </a:ext>
            </a:extLst>
          </p:cNvPr>
          <p:cNvSpPr>
            <a:spLocks noGrp="1"/>
          </p:cNvSpPr>
          <p:nvPr>
            <p:ph type="dt" sz="half" idx="10"/>
          </p:nvPr>
        </p:nvSpPr>
        <p:spPr/>
        <p:txBody>
          <a:bodyPr/>
          <a:lstStyle/>
          <a:p>
            <a:fld id="{83CE13E6-AB8B-4359-A240-5EBB1C5E56E0}" type="datetimeFigureOut">
              <a:rPr lang="nl-NL" smtClean="0"/>
              <a:t>13-7-2023</a:t>
            </a:fld>
            <a:endParaRPr lang="nl-NL"/>
          </a:p>
        </p:txBody>
      </p:sp>
      <p:sp>
        <p:nvSpPr>
          <p:cNvPr id="5" name="Tijdelijke aanduiding voor voettekst 4">
            <a:extLst>
              <a:ext uri="{FF2B5EF4-FFF2-40B4-BE49-F238E27FC236}">
                <a16:creationId xmlns:a16="http://schemas.microsoft.com/office/drawing/2014/main" id="{A9E53919-C861-DD13-690D-72C69AB193D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2342BA-0EAF-137B-8AC0-EA111841DADB}"/>
              </a:ext>
            </a:extLst>
          </p:cNvPr>
          <p:cNvSpPr>
            <a:spLocks noGrp="1"/>
          </p:cNvSpPr>
          <p:nvPr>
            <p:ph type="sldNum" sz="quarter" idx="12"/>
          </p:nvPr>
        </p:nvSpPr>
        <p:spPr/>
        <p:txBody>
          <a:bodyPr/>
          <a:lstStyle/>
          <a:p>
            <a:fld id="{CFEFCCC3-72D0-4F2E-93A5-020ACB293980}" type="slidenum">
              <a:rPr lang="nl-NL" smtClean="0"/>
              <a:t>‹nr.›</a:t>
            </a:fld>
            <a:endParaRPr lang="nl-NL"/>
          </a:p>
        </p:txBody>
      </p:sp>
    </p:spTree>
    <p:extLst>
      <p:ext uri="{BB962C8B-B14F-4D97-AF65-F5344CB8AC3E}">
        <p14:creationId xmlns:p14="http://schemas.microsoft.com/office/powerpoint/2010/main" val="428663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A27A6-D7BB-143C-CC9E-87AD7CDFE51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47669D4-76CE-C113-AE8D-982633B1F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8B77A37-444C-729B-9032-AAA3B9AB4626}"/>
              </a:ext>
            </a:extLst>
          </p:cNvPr>
          <p:cNvSpPr>
            <a:spLocks noGrp="1"/>
          </p:cNvSpPr>
          <p:nvPr>
            <p:ph type="dt" sz="half" idx="10"/>
          </p:nvPr>
        </p:nvSpPr>
        <p:spPr/>
        <p:txBody>
          <a:bodyPr/>
          <a:lstStyle/>
          <a:p>
            <a:fld id="{83CE13E6-AB8B-4359-A240-5EBB1C5E56E0}" type="datetimeFigureOut">
              <a:rPr lang="nl-NL" smtClean="0"/>
              <a:t>13-7-2023</a:t>
            </a:fld>
            <a:endParaRPr lang="nl-NL"/>
          </a:p>
        </p:txBody>
      </p:sp>
      <p:sp>
        <p:nvSpPr>
          <p:cNvPr id="5" name="Tijdelijke aanduiding voor voettekst 4">
            <a:extLst>
              <a:ext uri="{FF2B5EF4-FFF2-40B4-BE49-F238E27FC236}">
                <a16:creationId xmlns:a16="http://schemas.microsoft.com/office/drawing/2014/main" id="{8BDCA687-17EF-FF0C-4EB2-620CBD5E0E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A0CA9AE-2A32-444D-2517-176FCBCDA2CD}"/>
              </a:ext>
            </a:extLst>
          </p:cNvPr>
          <p:cNvSpPr>
            <a:spLocks noGrp="1"/>
          </p:cNvSpPr>
          <p:nvPr>
            <p:ph type="sldNum" sz="quarter" idx="12"/>
          </p:nvPr>
        </p:nvSpPr>
        <p:spPr/>
        <p:txBody>
          <a:bodyPr/>
          <a:lstStyle/>
          <a:p>
            <a:fld id="{CFEFCCC3-72D0-4F2E-93A5-020ACB293980}" type="slidenum">
              <a:rPr lang="nl-NL" smtClean="0"/>
              <a:t>‹nr.›</a:t>
            </a:fld>
            <a:endParaRPr lang="nl-NL"/>
          </a:p>
        </p:txBody>
      </p:sp>
    </p:spTree>
    <p:extLst>
      <p:ext uri="{BB962C8B-B14F-4D97-AF65-F5344CB8AC3E}">
        <p14:creationId xmlns:p14="http://schemas.microsoft.com/office/powerpoint/2010/main" val="307515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560FB-7BA9-E9DB-9F4D-9CD01A3B13F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31B40C-7F02-98DF-2E83-DE87DDDFD65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FE1A7F1-926E-B278-8F5F-9B211F61A0F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38853B-D3F3-E219-7B30-0FE6B86ACABE}"/>
              </a:ext>
            </a:extLst>
          </p:cNvPr>
          <p:cNvSpPr>
            <a:spLocks noGrp="1"/>
          </p:cNvSpPr>
          <p:nvPr>
            <p:ph type="dt" sz="half" idx="10"/>
          </p:nvPr>
        </p:nvSpPr>
        <p:spPr/>
        <p:txBody>
          <a:bodyPr/>
          <a:lstStyle/>
          <a:p>
            <a:fld id="{83CE13E6-AB8B-4359-A240-5EBB1C5E56E0}" type="datetimeFigureOut">
              <a:rPr lang="nl-NL" smtClean="0"/>
              <a:t>13-7-2023</a:t>
            </a:fld>
            <a:endParaRPr lang="nl-NL"/>
          </a:p>
        </p:txBody>
      </p:sp>
      <p:sp>
        <p:nvSpPr>
          <p:cNvPr id="6" name="Tijdelijke aanduiding voor voettekst 5">
            <a:extLst>
              <a:ext uri="{FF2B5EF4-FFF2-40B4-BE49-F238E27FC236}">
                <a16:creationId xmlns:a16="http://schemas.microsoft.com/office/drawing/2014/main" id="{03B95FB7-6FCE-2373-AEC7-EC3E5CD51A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210CAF7-8927-255C-4A64-DDDE30BAA881}"/>
              </a:ext>
            </a:extLst>
          </p:cNvPr>
          <p:cNvSpPr>
            <a:spLocks noGrp="1"/>
          </p:cNvSpPr>
          <p:nvPr>
            <p:ph type="sldNum" sz="quarter" idx="12"/>
          </p:nvPr>
        </p:nvSpPr>
        <p:spPr/>
        <p:txBody>
          <a:bodyPr/>
          <a:lstStyle/>
          <a:p>
            <a:fld id="{CFEFCCC3-72D0-4F2E-93A5-020ACB293980}" type="slidenum">
              <a:rPr lang="nl-NL" smtClean="0"/>
              <a:t>‹nr.›</a:t>
            </a:fld>
            <a:endParaRPr lang="nl-NL"/>
          </a:p>
        </p:txBody>
      </p:sp>
    </p:spTree>
    <p:extLst>
      <p:ext uri="{BB962C8B-B14F-4D97-AF65-F5344CB8AC3E}">
        <p14:creationId xmlns:p14="http://schemas.microsoft.com/office/powerpoint/2010/main" val="155389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169DF-F0E4-1F44-F051-85AAE9E8C6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935F384-0462-0F6F-9FE0-78BC58404D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2647CBC-EA3E-8811-6E77-82035EE67B1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9090775-FC21-49C1-49C9-CC7D605F1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A5E90B6-2900-61D8-BE21-EC40FD0F705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09D55C2-6B60-4C5A-57B2-EAAA5BB9FA2B}"/>
              </a:ext>
            </a:extLst>
          </p:cNvPr>
          <p:cNvSpPr>
            <a:spLocks noGrp="1"/>
          </p:cNvSpPr>
          <p:nvPr>
            <p:ph type="dt" sz="half" idx="10"/>
          </p:nvPr>
        </p:nvSpPr>
        <p:spPr/>
        <p:txBody>
          <a:bodyPr/>
          <a:lstStyle/>
          <a:p>
            <a:fld id="{83CE13E6-AB8B-4359-A240-5EBB1C5E56E0}" type="datetimeFigureOut">
              <a:rPr lang="nl-NL" smtClean="0"/>
              <a:t>13-7-2023</a:t>
            </a:fld>
            <a:endParaRPr lang="nl-NL"/>
          </a:p>
        </p:txBody>
      </p:sp>
      <p:sp>
        <p:nvSpPr>
          <p:cNvPr id="8" name="Tijdelijke aanduiding voor voettekst 7">
            <a:extLst>
              <a:ext uri="{FF2B5EF4-FFF2-40B4-BE49-F238E27FC236}">
                <a16:creationId xmlns:a16="http://schemas.microsoft.com/office/drawing/2014/main" id="{72BB2178-06C2-907D-57A6-957BD76DF41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B7D6DA3-02D5-BE7F-456C-2AA5785EE3B2}"/>
              </a:ext>
            </a:extLst>
          </p:cNvPr>
          <p:cNvSpPr>
            <a:spLocks noGrp="1"/>
          </p:cNvSpPr>
          <p:nvPr>
            <p:ph type="sldNum" sz="quarter" idx="12"/>
          </p:nvPr>
        </p:nvSpPr>
        <p:spPr/>
        <p:txBody>
          <a:bodyPr/>
          <a:lstStyle/>
          <a:p>
            <a:fld id="{CFEFCCC3-72D0-4F2E-93A5-020ACB293980}" type="slidenum">
              <a:rPr lang="nl-NL" smtClean="0"/>
              <a:t>‹nr.›</a:t>
            </a:fld>
            <a:endParaRPr lang="nl-NL"/>
          </a:p>
        </p:txBody>
      </p:sp>
    </p:spTree>
    <p:extLst>
      <p:ext uri="{BB962C8B-B14F-4D97-AF65-F5344CB8AC3E}">
        <p14:creationId xmlns:p14="http://schemas.microsoft.com/office/powerpoint/2010/main" val="162115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AC478-9262-E1F9-28AC-716D2FAE2DA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D70AB32-FB00-934C-3739-68C4FD5CF6B6}"/>
              </a:ext>
            </a:extLst>
          </p:cNvPr>
          <p:cNvSpPr>
            <a:spLocks noGrp="1"/>
          </p:cNvSpPr>
          <p:nvPr>
            <p:ph type="dt" sz="half" idx="10"/>
          </p:nvPr>
        </p:nvSpPr>
        <p:spPr/>
        <p:txBody>
          <a:bodyPr/>
          <a:lstStyle/>
          <a:p>
            <a:fld id="{83CE13E6-AB8B-4359-A240-5EBB1C5E56E0}" type="datetimeFigureOut">
              <a:rPr lang="nl-NL" smtClean="0"/>
              <a:t>13-7-2023</a:t>
            </a:fld>
            <a:endParaRPr lang="nl-NL"/>
          </a:p>
        </p:txBody>
      </p:sp>
      <p:sp>
        <p:nvSpPr>
          <p:cNvPr id="4" name="Tijdelijke aanduiding voor voettekst 3">
            <a:extLst>
              <a:ext uri="{FF2B5EF4-FFF2-40B4-BE49-F238E27FC236}">
                <a16:creationId xmlns:a16="http://schemas.microsoft.com/office/drawing/2014/main" id="{14C574C0-EA79-9EAE-23A9-700E81833F9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6203440-A526-4E50-38F4-E2B3372ABA1E}"/>
              </a:ext>
            </a:extLst>
          </p:cNvPr>
          <p:cNvSpPr>
            <a:spLocks noGrp="1"/>
          </p:cNvSpPr>
          <p:nvPr>
            <p:ph type="sldNum" sz="quarter" idx="12"/>
          </p:nvPr>
        </p:nvSpPr>
        <p:spPr/>
        <p:txBody>
          <a:bodyPr/>
          <a:lstStyle/>
          <a:p>
            <a:fld id="{CFEFCCC3-72D0-4F2E-93A5-020ACB293980}" type="slidenum">
              <a:rPr lang="nl-NL" smtClean="0"/>
              <a:t>‹nr.›</a:t>
            </a:fld>
            <a:endParaRPr lang="nl-NL"/>
          </a:p>
        </p:txBody>
      </p:sp>
    </p:spTree>
    <p:extLst>
      <p:ext uri="{BB962C8B-B14F-4D97-AF65-F5344CB8AC3E}">
        <p14:creationId xmlns:p14="http://schemas.microsoft.com/office/powerpoint/2010/main" val="35575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3ABD701-3E27-C526-88C5-EDA11B64FA0E}"/>
              </a:ext>
            </a:extLst>
          </p:cNvPr>
          <p:cNvSpPr>
            <a:spLocks noGrp="1"/>
          </p:cNvSpPr>
          <p:nvPr>
            <p:ph type="dt" sz="half" idx="10"/>
          </p:nvPr>
        </p:nvSpPr>
        <p:spPr/>
        <p:txBody>
          <a:bodyPr/>
          <a:lstStyle/>
          <a:p>
            <a:fld id="{83CE13E6-AB8B-4359-A240-5EBB1C5E56E0}" type="datetimeFigureOut">
              <a:rPr lang="nl-NL" smtClean="0"/>
              <a:t>13-7-2023</a:t>
            </a:fld>
            <a:endParaRPr lang="nl-NL"/>
          </a:p>
        </p:txBody>
      </p:sp>
      <p:sp>
        <p:nvSpPr>
          <p:cNvPr id="3" name="Tijdelijke aanduiding voor voettekst 2">
            <a:extLst>
              <a:ext uri="{FF2B5EF4-FFF2-40B4-BE49-F238E27FC236}">
                <a16:creationId xmlns:a16="http://schemas.microsoft.com/office/drawing/2014/main" id="{121B56DD-5B16-6406-5B15-C2C8B98CD73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A7260F5-A323-DCF5-DDAA-624EC16CB2F3}"/>
              </a:ext>
            </a:extLst>
          </p:cNvPr>
          <p:cNvSpPr>
            <a:spLocks noGrp="1"/>
          </p:cNvSpPr>
          <p:nvPr>
            <p:ph type="sldNum" sz="quarter" idx="12"/>
          </p:nvPr>
        </p:nvSpPr>
        <p:spPr/>
        <p:txBody>
          <a:bodyPr/>
          <a:lstStyle/>
          <a:p>
            <a:fld id="{CFEFCCC3-72D0-4F2E-93A5-020ACB293980}" type="slidenum">
              <a:rPr lang="nl-NL" smtClean="0"/>
              <a:t>‹nr.›</a:t>
            </a:fld>
            <a:endParaRPr lang="nl-NL"/>
          </a:p>
        </p:txBody>
      </p:sp>
    </p:spTree>
    <p:extLst>
      <p:ext uri="{BB962C8B-B14F-4D97-AF65-F5344CB8AC3E}">
        <p14:creationId xmlns:p14="http://schemas.microsoft.com/office/powerpoint/2010/main" val="392673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0D83B-C852-7445-8DD2-8E336886B37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1AB43BF-A379-6AC7-AC99-B64859739D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15EDD0D-DE36-88D1-BBA5-9628186C8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437F02A-4B04-2783-F157-A1C402843CD4}"/>
              </a:ext>
            </a:extLst>
          </p:cNvPr>
          <p:cNvSpPr>
            <a:spLocks noGrp="1"/>
          </p:cNvSpPr>
          <p:nvPr>
            <p:ph type="dt" sz="half" idx="10"/>
          </p:nvPr>
        </p:nvSpPr>
        <p:spPr/>
        <p:txBody>
          <a:bodyPr/>
          <a:lstStyle/>
          <a:p>
            <a:fld id="{83CE13E6-AB8B-4359-A240-5EBB1C5E56E0}" type="datetimeFigureOut">
              <a:rPr lang="nl-NL" smtClean="0"/>
              <a:t>13-7-2023</a:t>
            </a:fld>
            <a:endParaRPr lang="nl-NL"/>
          </a:p>
        </p:txBody>
      </p:sp>
      <p:sp>
        <p:nvSpPr>
          <p:cNvPr id="6" name="Tijdelijke aanduiding voor voettekst 5">
            <a:extLst>
              <a:ext uri="{FF2B5EF4-FFF2-40B4-BE49-F238E27FC236}">
                <a16:creationId xmlns:a16="http://schemas.microsoft.com/office/drawing/2014/main" id="{47BAB7F4-365E-FC7D-A5EA-089751FDD49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1B401A7-AB26-8362-3E5C-BC94948909A1}"/>
              </a:ext>
            </a:extLst>
          </p:cNvPr>
          <p:cNvSpPr>
            <a:spLocks noGrp="1"/>
          </p:cNvSpPr>
          <p:nvPr>
            <p:ph type="sldNum" sz="quarter" idx="12"/>
          </p:nvPr>
        </p:nvSpPr>
        <p:spPr/>
        <p:txBody>
          <a:bodyPr/>
          <a:lstStyle/>
          <a:p>
            <a:fld id="{CFEFCCC3-72D0-4F2E-93A5-020ACB293980}" type="slidenum">
              <a:rPr lang="nl-NL" smtClean="0"/>
              <a:t>‹nr.›</a:t>
            </a:fld>
            <a:endParaRPr lang="nl-NL"/>
          </a:p>
        </p:txBody>
      </p:sp>
    </p:spTree>
    <p:extLst>
      <p:ext uri="{BB962C8B-B14F-4D97-AF65-F5344CB8AC3E}">
        <p14:creationId xmlns:p14="http://schemas.microsoft.com/office/powerpoint/2010/main" val="65002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C9C58-6974-6DC7-8D0C-59C7C136F0B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9C8AD8B-7EFB-0E55-0A09-CD4F26718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024B31A-ACEE-5766-078D-42F867A9C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8F3D85C-8406-3086-8C73-948906B7366B}"/>
              </a:ext>
            </a:extLst>
          </p:cNvPr>
          <p:cNvSpPr>
            <a:spLocks noGrp="1"/>
          </p:cNvSpPr>
          <p:nvPr>
            <p:ph type="dt" sz="half" idx="10"/>
          </p:nvPr>
        </p:nvSpPr>
        <p:spPr/>
        <p:txBody>
          <a:bodyPr/>
          <a:lstStyle/>
          <a:p>
            <a:fld id="{83CE13E6-AB8B-4359-A240-5EBB1C5E56E0}" type="datetimeFigureOut">
              <a:rPr lang="nl-NL" smtClean="0"/>
              <a:t>13-7-2023</a:t>
            </a:fld>
            <a:endParaRPr lang="nl-NL"/>
          </a:p>
        </p:txBody>
      </p:sp>
      <p:sp>
        <p:nvSpPr>
          <p:cNvPr id="6" name="Tijdelijke aanduiding voor voettekst 5">
            <a:extLst>
              <a:ext uri="{FF2B5EF4-FFF2-40B4-BE49-F238E27FC236}">
                <a16:creationId xmlns:a16="http://schemas.microsoft.com/office/drawing/2014/main" id="{BECCA172-4128-0BBA-07D5-228B176AFB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979DC32-E700-64C7-FA6F-EA09313DF1AF}"/>
              </a:ext>
            </a:extLst>
          </p:cNvPr>
          <p:cNvSpPr>
            <a:spLocks noGrp="1"/>
          </p:cNvSpPr>
          <p:nvPr>
            <p:ph type="sldNum" sz="quarter" idx="12"/>
          </p:nvPr>
        </p:nvSpPr>
        <p:spPr/>
        <p:txBody>
          <a:bodyPr/>
          <a:lstStyle/>
          <a:p>
            <a:fld id="{CFEFCCC3-72D0-4F2E-93A5-020ACB293980}" type="slidenum">
              <a:rPr lang="nl-NL" smtClean="0"/>
              <a:t>‹nr.›</a:t>
            </a:fld>
            <a:endParaRPr lang="nl-NL"/>
          </a:p>
        </p:txBody>
      </p:sp>
    </p:spTree>
    <p:extLst>
      <p:ext uri="{BB962C8B-B14F-4D97-AF65-F5344CB8AC3E}">
        <p14:creationId xmlns:p14="http://schemas.microsoft.com/office/powerpoint/2010/main" val="2938891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11B89F6-F992-119F-6E34-B423E799AF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1541A9A-1366-5B0B-1CCF-989EF9416D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55EB76-BDBD-8527-4C9B-17119CD3B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E13E6-AB8B-4359-A240-5EBB1C5E56E0}" type="datetimeFigureOut">
              <a:rPr lang="nl-NL" smtClean="0"/>
              <a:t>13-7-2023</a:t>
            </a:fld>
            <a:endParaRPr lang="nl-NL"/>
          </a:p>
        </p:txBody>
      </p:sp>
      <p:sp>
        <p:nvSpPr>
          <p:cNvPr id="5" name="Tijdelijke aanduiding voor voettekst 4">
            <a:extLst>
              <a:ext uri="{FF2B5EF4-FFF2-40B4-BE49-F238E27FC236}">
                <a16:creationId xmlns:a16="http://schemas.microsoft.com/office/drawing/2014/main" id="{6B532EDC-D887-FFC3-64AF-9688982CA5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EF422F4-1C73-CBC0-4A1C-3A7EC3C32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FCCC3-72D0-4F2E-93A5-020ACB293980}" type="slidenum">
              <a:rPr lang="nl-NL" smtClean="0"/>
              <a:t>‹nr.›</a:t>
            </a:fld>
            <a:endParaRPr lang="nl-NL"/>
          </a:p>
        </p:txBody>
      </p:sp>
    </p:spTree>
    <p:extLst>
      <p:ext uri="{BB962C8B-B14F-4D97-AF65-F5344CB8AC3E}">
        <p14:creationId xmlns:p14="http://schemas.microsoft.com/office/powerpoint/2010/main" val="1949948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svg"/><Relationship Id="rId18" Type="http://schemas.openxmlformats.org/officeDocument/2006/relationships/image" Target="../media/image66.png"/><Relationship Id="rId3" Type="http://schemas.openxmlformats.org/officeDocument/2006/relationships/slideLayout" Target="../slideLayouts/slideLayout7.xml"/><Relationship Id="rId7" Type="http://schemas.openxmlformats.org/officeDocument/2006/relationships/image" Target="../media/image95.svg"/><Relationship Id="rId12" Type="http://schemas.openxmlformats.org/officeDocument/2006/relationships/image" Target="../media/image100.png"/><Relationship Id="rId17" Type="http://schemas.openxmlformats.org/officeDocument/2006/relationships/image" Target="../media/image105.svg"/><Relationship Id="rId2" Type="http://schemas.openxmlformats.org/officeDocument/2006/relationships/audio" Target="../media/media4.m4a"/><Relationship Id="rId16" Type="http://schemas.openxmlformats.org/officeDocument/2006/relationships/image" Target="../media/image104.png"/><Relationship Id="rId1" Type="http://schemas.microsoft.com/office/2007/relationships/media" Target="../media/media4.m4a"/><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40.jpg"/><Relationship Id="rId15" Type="http://schemas.openxmlformats.org/officeDocument/2006/relationships/image" Target="../media/image103.svg"/><Relationship Id="rId10" Type="http://schemas.openxmlformats.org/officeDocument/2006/relationships/image" Target="../media/image98.png"/><Relationship Id="rId4" Type="http://schemas.openxmlformats.org/officeDocument/2006/relationships/notesSlide" Target="../notesSlides/notesSlide10.xml"/><Relationship Id="rId9" Type="http://schemas.openxmlformats.org/officeDocument/2006/relationships/image" Target="../media/image97.svg"/><Relationship Id="rId14" Type="http://schemas.openxmlformats.org/officeDocument/2006/relationships/image" Target="../media/image102.png"/></Relationships>
</file>

<file path=ppt/slides/_rels/slide11.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82.svg"/><Relationship Id="rId26" Type="http://schemas.openxmlformats.org/officeDocument/2006/relationships/image" Target="../media/image55.svg"/><Relationship Id="rId39" Type="http://schemas.openxmlformats.org/officeDocument/2006/relationships/image" Target="../media/image106.png"/><Relationship Id="rId21" Type="http://schemas.openxmlformats.org/officeDocument/2006/relationships/image" Target="../media/image94.png"/><Relationship Id="rId34" Type="http://schemas.openxmlformats.org/officeDocument/2006/relationships/image" Target="../media/image80.svg"/><Relationship Id="rId42" Type="http://schemas.openxmlformats.org/officeDocument/2006/relationships/image" Target="../media/image109.svg"/><Relationship Id="rId47" Type="http://schemas.openxmlformats.org/officeDocument/2006/relationships/image" Target="../media/image92.png"/><Relationship Id="rId7" Type="http://schemas.openxmlformats.org/officeDocument/2006/relationships/image" Target="../media/image48.png"/><Relationship Id="rId2" Type="http://schemas.openxmlformats.org/officeDocument/2006/relationships/notesSlide" Target="../notesSlides/notesSlide11.xml"/><Relationship Id="rId16" Type="http://schemas.openxmlformats.org/officeDocument/2006/relationships/image" Target="../media/image70.svg"/><Relationship Id="rId29"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52.png"/><Relationship Id="rId24" Type="http://schemas.openxmlformats.org/officeDocument/2006/relationships/image" Target="../media/image97.svg"/><Relationship Id="rId32" Type="http://schemas.openxmlformats.org/officeDocument/2006/relationships/image" Target="../media/image74.svg"/><Relationship Id="rId37" Type="http://schemas.openxmlformats.org/officeDocument/2006/relationships/image" Target="../media/image100.png"/><Relationship Id="rId40" Type="http://schemas.openxmlformats.org/officeDocument/2006/relationships/image" Target="../media/image107.svg"/><Relationship Id="rId45" Type="http://schemas.openxmlformats.org/officeDocument/2006/relationships/image" Target="../media/image87.png"/><Relationship Id="rId5" Type="http://schemas.openxmlformats.org/officeDocument/2006/relationships/image" Target="../media/image46.png"/><Relationship Id="rId15" Type="http://schemas.openxmlformats.org/officeDocument/2006/relationships/image" Target="../media/image69.png"/><Relationship Id="rId23" Type="http://schemas.openxmlformats.org/officeDocument/2006/relationships/image" Target="../media/image96.png"/><Relationship Id="rId28" Type="http://schemas.openxmlformats.org/officeDocument/2006/relationships/image" Target="../media/image57.svg"/><Relationship Id="rId36" Type="http://schemas.openxmlformats.org/officeDocument/2006/relationships/image" Target="../media/image99.svg"/><Relationship Id="rId10" Type="http://schemas.openxmlformats.org/officeDocument/2006/relationships/image" Target="../media/image51.svg"/><Relationship Id="rId19" Type="http://schemas.openxmlformats.org/officeDocument/2006/relationships/image" Target="../media/image83.png"/><Relationship Id="rId31" Type="http://schemas.openxmlformats.org/officeDocument/2006/relationships/image" Target="../media/image73.png"/><Relationship Id="rId44" Type="http://schemas.openxmlformats.org/officeDocument/2006/relationships/image" Target="../media/image86.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68.svg"/><Relationship Id="rId22" Type="http://schemas.openxmlformats.org/officeDocument/2006/relationships/image" Target="../media/image95.svg"/><Relationship Id="rId27" Type="http://schemas.openxmlformats.org/officeDocument/2006/relationships/image" Target="../media/image56.png"/><Relationship Id="rId30" Type="http://schemas.openxmlformats.org/officeDocument/2006/relationships/image" Target="../media/image72.svg"/><Relationship Id="rId35" Type="http://schemas.openxmlformats.org/officeDocument/2006/relationships/image" Target="../media/image98.png"/><Relationship Id="rId43" Type="http://schemas.openxmlformats.org/officeDocument/2006/relationships/image" Target="../media/image85.png"/><Relationship Id="rId48" Type="http://schemas.openxmlformats.org/officeDocument/2006/relationships/image" Target="../media/image93.svg"/><Relationship Id="rId8" Type="http://schemas.openxmlformats.org/officeDocument/2006/relationships/image" Target="../media/image49.svg"/><Relationship Id="rId3" Type="http://schemas.openxmlformats.org/officeDocument/2006/relationships/image" Target="../media/image44.png"/><Relationship Id="rId12" Type="http://schemas.openxmlformats.org/officeDocument/2006/relationships/image" Target="../media/image53.svg"/><Relationship Id="rId17" Type="http://schemas.openxmlformats.org/officeDocument/2006/relationships/image" Target="../media/image81.png"/><Relationship Id="rId25" Type="http://schemas.openxmlformats.org/officeDocument/2006/relationships/image" Target="../media/image54.png"/><Relationship Id="rId33" Type="http://schemas.openxmlformats.org/officeDocument/2006/relationships/image" Target="../media/image79.png"/><Relationship Id="rId38" Type="http://schemas.openxmlformats.org/officeDocument/2006/relationships/image" Target="../media/image101.svg"/><Relationship Id="rId46" Type="http://schemas.openxmlformats.org/officeDocument/2006/relationships/image" Target="../media/image88.svg"/><Relationship Id="rId20" Type="http://schemas.openxmlformats.org/officeDocument/2006/relationships/image" Target="../media/image84.svg"/><Relationship Id="rId41" Type="http://schemas.openxmlformats.org/officeDocument/2006/relationships/image" Target="../media/image108.png"/></Relationships>
</file>

<file path=ppt/slides/_rels/slide12.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3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26" Type="http://schemas.openxmlformats.org/officeDocument/2006/relationships/image" Target="../media/image33.sv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6.sv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6.sv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slideLayout" Target="../slideLayouts/slideLayout7.xml"/><Relationship Id="rId21" Type="http://schemas.openxmlformats.org/officeDocument/2006/relationships/image" Target="../media/image5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5" Type="http://schemas.openxmlformats.org/officeDocument/2006/relationships/image" Target="../media/image61.svg"/><Relationship Id="rId2" Type="http://schemas.openxmlformats.org/officeDocument/2006/relationships/audio" Target="../media/media1.m4a"/><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svg"/><Relationship Id="rId1" Type="http://schemas.microsoft.com/office/2007/relationships/media" Target="../media/media1.m4a"/><Relationship Id="rId6" Type="http://schemas.openxmlformats.org/officeDocument/2006/relationships/image" Target="../media/image42.png"/><Relationship Id="rId11" Type="http://schemas.openxmlformats.org/officeDocument/2006/relationships/image" Target="../media/image47.svg"/><Relationship Id="rId24" Type="http://schemas.openxmlformats.org/officeDocument/2006/relationships/image" Target="../media/image60.png"/><Relationship Id="rId5" Type="http://schemas.openxmlformats.org/officeDocument/2006/relationships/image" Target="../media/image38.png"/><Relationship Id="rId15" Type="http://schemas.openxmlformats.org/officeDocument/2006/relationships/image" Target="../media/image51.svg"/><Relationship Id="rId23" Type="http://schemas.openxmlformats.org/officeDocument/2006/relationships/image" Target="../media/image59.sv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notesSlide" Target="../notesSlides/notesSlide7.xml"/><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svg"/><Relationship Id="rId30"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18" Type="http://schemas.openxmlformats.org/officeDocument/2006/relationships/image" Target="../media/image66.png"/><Relationship Id="rId3" Type="http://schemas.openxmlformats.org/officeDocument/2006/relationships/slideLayout" Target="../slideLayouts/slideLayout7.xml"/><Relationship Id="rId7" Type="http://schemas.openxmlformats.org/officeDocument/2006/relationships/image" Target="../media/image68.svg"/><Relationship Id="rId12" Type="http://schemas.openxmlformats.org/officeDocument/2006/relationships/image" Target="../media/image73.png"/><Relationship Id="rId17" Type="http://schemas.openxmlformats.org/officeDocument/2006/relationships/image" Target="../media/image78.svg"/><Relationship Id="rId2" Type="http://schemas.openxmlformats.org/officeDocument/2006/relationships/audio" Target="../media/media2.m4a"/><Relationship Id="rId16" Type="http://schemas.openxmlformats.org/officeDocument/2006/relationships/image" Target="../media/image77.png"/><Relationship Id="rId20" Type="http://schemas.openxmlformats.org/officeDocument/2006/relationships/image" Target="../media/image80.svg"/><Relationship Id="rId1" Type="http://schemas.microsoft.com/office/2007/relationships/media" Target="../media/media2.m4a"/><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41.jpg"/><Relationship Id="rId15" Type="http://schemas.openxmlformats.org/officeDocument/2006/relationships/image" Target="../media/image76.svg"/><Relationship Id="rId10" Type="http://schemas.openxmlformats.org/officeDocument/2006/relationships/image" Target="../media/image71.png"/><Relationship Id="rId19" Type="http://schemas.openxmlformats.org/officeDocument/2006/relationships/image" Target="../media/image79.png"/><Relationship Id="rId4" Type="http://schemas.openxmlformats.org/officeDocument/2006/relationships/notesSlide" Target="../notesSlides/notesSlide8.xml"/><Relationship Id="rId9" Type="http://schemas.openxmlformats.org/officeDocument/2006/relationships/image" Target="../media/image70.svg"/><Relationship Id="rId14" Type="http://schemas.openxmlformats.org/officeDocument/2006/relationships/image" Target="../media/image75.png"/></Relationships>
</file>

<file path=ppt/slides/_rels/slide9.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89.png"/><Relationship Id="rId18" Type="http://schemas.openxmlformats.org/officeDocument/2006/relationships/image" Target="../media/image92.png"/><Relationship Id="rId3" Type="http://schemas.openxmlformats.org/officeDocument/2006/relationships/slideLayout" Target="../slideLayouts/slideLayout7.xml"/><Relationship Id="rId7" Type="http://schemas.openxmlformats.org/officeDocument/2006/relationships/image" Target="../media/image83.png"/><Relationship Id="rId12" Type="http://schemas.openxmlformats.org/officeDocument/2006/relationships/image" Target="../media/image88.svg"/><Relationship Id="rId17" Type="http://schemas.openxmlformats.org/officeDocument/2006/relationships/image" Target="../media/image66.png"/><Relationship Id="rId2" Type="http://schemas.openxmlformats.org/officeDocument/2006/relationships/audio" Target="../media/media3.m4a"/><Relationship Id="rId16" Type="http://schemas.openxmlformats.org/officeDocument/2006/relationships/image" Target="../media/image91.svg"/><Relationship Id="rId20" Type="http://schemas.openxmlformats.org/officeDocument/2006/relationships/image" Target="../media/image39.jpg"/><Relationship Id="rId1" Type="http://schemas.microsoft.com/office/2007/relationships/media" Target="../media/media3.m4a"/><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5" Type="http://schemas.openxmlformats.org/officeDocument/2006/relationships/image" Target="../media/image20.png"/><Relationship Id="rId10" Type="http://schemas.openxmlformats.org/officeDocument/2006/relationships/image" Target="../media/image86.svg"/><Relationship Id="rId19" Type="http://schemas.openxmlformats.org/officeDocument/2006/relationships/image" Target="../media/image93.svg"/><Relationship Id="rId4" Type="http://schemas.openxmlformats.org/officeDocument/2006/relationships/notesSlide" Target="../notesSlides/notesSlide9.xml"/><Relationship Id="rId9" Type="http://schemas.openxmlformats.org/officeDocument/2006/relationships/image" Target="../media/image85.png"/><Relationship Id="rId14" Type="http://schemas.openxmlformats.org/officeDocument/2006/relationships/image" Target="../media/image9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07BB9-516B-DC9A-7AD9-49AD802D6552}"/>
              </a:ext>
            </a:extLst>
          </p:cNvPr>
          <p:cNvSpPr>
            <a:spLocks noGrp="1"/>
          </p:cNvSpPr>
          <p:nvPr>
            <p:ph type="ctrTitle"/>
          </p:nvPr>
        </p:nvSpPr>
        <p:spPr>
          <a:xfrm>
            <a:off x="406400" y="572454"/>
            <a:ext cx="12204700" cy="888682"/>
          </a:xfrm>
        </p:spPr>
        <p:txBody>
          <a:bodyPr>
            <a:normAutofit/>
          </a:bodyPr>
          <a:lstStyle/>
          <a:p>
            <a:pPr algn="l"/>
            <a:r>
              <a:rPr lang="nl-NL" sz="4400" dirty="0"/>
              <a:t>Blended Learning binnen Hogeschool Rotterdam</a:t>
            </a:r>
          </a:p>
        </p:txBody>
      </p:sp>
      <p:sp>
        <p:nvSpPr>
          <p:cNvPr id="3" name="Ondertitel 2">
            <a:extLst>
              <a:ext uri="{FF2B5EF4-FFF2-40B4-BE49-F238E27FC236}">
                <a16:creationId xmlns:a16="http://schemas.microsoft.com/office/drawing/2014/main" id="{A0F0C801-0796-1934-58D6-B18BD6970579}"/>
              </a:ext>
            </a:extLst>
          </p:cNvPr>
          <p:cNvSpPr>
            <a:spLocks noGrp="1"/>
          </p:cNvSpPr>
          <p:nvPr>
            <p:ph type="subTitle" idx="1"/>
          </p:nvPr>
        </p:nvSpPr>
        <p:spPr>
          <a:xfrm>
            <a:off x="104596" y="1628855"/>
            <a:ext cx="9144000" cy="888682"/>
          </a:xfrm>
        </p:spPr>
        <p:txBody>
          <a:bodyPr>
            <a:normAutofit/>
          </a:bodyPr>
          <a:lstStyle/>
          <a:p>
            <a:r>
              <a:rPr lang="nl-NL" sz="2800" dirty="0"/>
              <a:t>Een verkennend kwalitatief onderzoek in 2022</a:t>
            </a:r>
          </a:p>
          <a:p>
            <a:endParaRPr lang="nl-NL" sz="2800" dirty="0"/>
          </a:p>
        </p:txBody>
      </p:sp>
      <p:sp>
        <p:nvSpPr>
          <p:cNvPr id="4" name="Tekstvak 3">
            <a:extLst>
              <a:ext uri="{FF2B5EF4-FFF2-40B4-BE49-F238E27FC236}">
                <a16:creationId xmlns:a16="http://schemas.microsoft.com/office/drawing/2014/main" id="{ABC9C8FA-58F8-000B-1184-261F920D97AE}"/>
              </a:ext>
            </a:extLst>
          </p:cNvPr>
          <p:cNvSpPr txBox="1"/>
          <p:nvPr/>
        </p:nvSpPr>
        <p:spPr>
          <a:xfrm>
            <a:off x="9764173" y="4716621"/>
            <a:ext cx="2291525" cy="1938992"/>
          </a:xfrm>
          <a:prstGeom prst="rect">
            <a:avLst/>
          </a:prstGeom>
          <a:noFill/>
        </p:spPr>
        <p:txBody>
          <a:bodyPr wrap="none" rtlCol="0">
            <a:spAutoFit/>
          </a:bodyPr>
          <a:lstStyle/>
          <a:p>
            <a:r>
              <a:rPr lang="nl-NL" sz="2000" dirty="0"/>
              <a:t>Niek van den Bogert</a:t>
            </a:r>
          </a:p>
          <a:p>
            <a:r>
              <a:rPr lang="nl-NL" sz="2000" dirty="0"/>
              <a:t>Saskia </a:t>
            </a:r>
            <a:r>
              <a:rPr lang="nl-NL" sz="2000" dirty="0" err="1"/>
              <a:t>Lavooij</a:t>
            </a:r>
            <a:endParaRPr lang="nl-NL" sz="2000" dirty="0"/>
          </a:p>
          <a:p>
            <a:r>
              <a:rPr lang="nl-NL" sz="2000" dirty="0"/>
              <a:t>Jan Oostdijk</a:t>
            </a:r>
          </a:p>
          <a:p>
            <a:r>
              <a:rPr lang="nl-NL" sz="2000" dirty="0"/>
              <a:t>Hans </a:t>
            </a:r>
            <a:r>
              <a:rPr lang="nl-NL" sz="2000" dirty="0" err="1"/>
              <a:t>Reitzema</a:t>
            </a:r>
            <a:endParaRPr lang="nl-NL" sz="2000" dirty="0"/>
          </a:p>
          <a:p>
            <a:r>
              <a:rPr lang="nl-NL" sz="2000" dirty="0"/>
              <a:t>Bianca </a:t>
            </a:r>
            <a:r>
              <a:rPr lang="nl-NL" sz="2000" dirty="0" err="1"/>
              <a:t>Luijpen</a:t>
            </a:r>
            <a:endParaRPr lang="nl-NL" sz="2000" dirty="0"/>
          </a:p>
          <a:p>
            <a:r>
              <a:rPr lang="nl-NL" sz="2000" dirty="0"/>
              <a:t>Katie Weiss</a:t>
            </a:r>
          </a:p>
        </p:txBody>
      </p:sp>
      <p:pic>
        <p:nvPicPr>
          <p:cNvPr id="6" name="Afbeelding 5" descr="79195102 - Digitale leerarrangementen ontwerpen">
            <a:extLst>
              <a:ext uri="{FF2B5EF4-FFF2-40B4-BE49-F238E27FC236}">
                <a16:creationId xmlns:a16="http://schemas.microsoft.com/office/drawing/2014/main" id="{8B8EFB38-534E-95AE-144F-164724A407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064" y="2398217"/>
            <a:ext cx="6789065" cy="3818730"/>
          </a:xfrm>
          <a:prstGeom prst="rect">
            <a:avLst/>
          </a:prstGeom>
          <a:noFill/>
          <a:ln>
            <a:solidFill>
              <a:srgbClr val="2B4079"/>
            </a:solidFill>
          </a:ln>
        </p:spPr>
      </p:pic>
    </p:spTree>
    <p:extLst>
      <p:ext uri="{BB962C8B-B14F-4D97-AF65-F5344CB8AC3E}">
        <p14:creationId xmlns:p14="http://schemas.microsoft.com/office/powerpoint/2010/main" val="207407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922A7061-2AAD-E8A1-1E13-6B25CD66095D}"/>
              </a:ext>
            </a:extLst>
          </p:cNvPr>
          <p:cNvSpPr/>
          <p:nvPr/>
        </p:nvSpPr>
        <p:spPr>
          <a:xfrm>
            <a:off x="1" y="1"/>
            <a:ext cx="2654300" cy="1752600"/>
          </a:xfrm>
          <a:prstGeom prst="roundRect">
            <a:avLst/>
          </a:prstGeom>
          <a:blipFill>
            <a:blip r:embed="rId5"/>
            <a:srcRect/>
            <a:stretch>
              <a:fillRect l="-11000" r="-11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kstvak 2">
            <a:extLst>
              <a:ext uri="{FF2B5EF4-FFF2-40B4-BE49-F238E27FC236}">
                <a16:creationId xmlns:a16="http://schemas.microsoft.com/office/drawing/2014/main" id="{C776D208-067F-13D5-33F5-C2ED767A9F80}"/>
              </a:ext>
            </a:extLst>
          </p:cNvPr>
          <p:cNvSpPr txBox="1"/>
          <p:nvPr/>
        </p:nvSpPr>
        <p:spPr>
          <a:xfrm>
            <a:off x="2654301" y="0"/>
            <a:ext cx="1575944" cy="523220"/>
          </a:xfrm>
          <a:prstGeom prst="rect">
            <a:avLst/>
          </a:prstGeom>
          <a:noFill/>
        </p:spPr>
        <p:txBody>
          <a:bodyPr wrap="none" rtlCol="0">
            <a:spAutoFit/>
          </a:bodyPr>
          <a:lstStyle/>
          <a:p>
            <a:r>
              <a:rPr lang="nl-NL" sz="2800" dirty="0">
                <a:solidFill>
                  <a:srgbClr val="707F28"/>
                </a:solidFill>
              </a:rPr>
              <a:t>Interactie</a:t>
            </a:r>
          </a:p>
        </p:txBody>
      </p:sp>
      <p:sp>
        <p:nvSpPr>
          <p:cNvPr id="4" name="Tekstvak 3">
            <a:extLst>
              <a:ext uri="{FF2B5EF4-FFF2-40B4-BE49-F238E27FC236}">
                <a16:creationId xmlns:a16="http://schemas.microsoft.com/office/drawing/2014/main" id="{57E1E6A1-6855-A282-938E-824C41062C26}"/>
              </a:ext>
            </a:extLst>
          </p:cNvPr>
          <p:cNvSpPr txBox="1"/>
          <p:nvPr/>
        </p:nvSpPr>
        <p:spPr>
          <a:xfrm>
            <a:off x="857171" y="2969470"/>
            <a:ext cx="6603420" cy="3170099"/>
          </a:xfrm>
          <a:prstGeom prst="rect">
            <a:avLst/>
          </a:prstGeom>
          <a:noFill/>
        </p:spPr>
        <p:txBody>
          <a:bodyPr wrap="square" rtlCol="0">
            <a:spAutoFit/>
          </a:bodyPr>
          <a:lstStyle/>
          <a:p>
            <a:pPr>
              <a:spcAft>
                <a:spcPts val="800"/>
              </a:spcAft>
            </a:pPr>
            <a:r>
              <a:rPr lang="nl-NL" sz="3600" dirty="0"/>
              <a:t>Ondersteuning tijdens off site momenten</a:t>
            </a:r>
          </a:p>
          <a:p>
            <a:pPr>
              <a:spcAft>
                <a:spcPts val="800"/>
              </a:spcAft>
            </a:pPr>
            <a:r>
              <a:rPr lang="nl-NL" sz="3600" dirty="0"/>
              <a:t>Relatie opbouwen (on site)</a:t>
            </a:r>
          </a:p>
          <a:p>
            <a:pPr>
              <a:spcAft>
                <a:spcPts val="800"/>
              </a:spcAft>
            </a:pPr>
            <a:r>
              <a:rPr lang="nl-NL" sz="3600" dirty="0"/>
              <a:t>Samenwerken in kleine groepen</a:t>
            </a:r>
          </a:p>
          <a:p>
            <a:pPr>
              <a:spcAft>
                <a:spcPts val="800"/>
              </a:spcAft>
            </a:pPr>
            <a:r>
              <a:rPr lang="nl-NL" sz="3600" dirty="0" err="1"/>
              <a:t>Leercommunity</a:t>
            </a:r>
            <a:endParaRPr lang="nl-NL" sz="3600" dirty="0"/>
          </a:p>
        </p:txBody>
      </p:sp>
      <p:sp>
        <p:nvSpPr>
          <p:cNvPr id="5" name="Wolk 39">
            <a:extLst>
              <a:ext uri="{FF2B5EF4-FFF2-40B4-BE49-F238E27FC236}">
                <a16:creationId xmlns:a16="http://schemas.microsoft.com/office/drawing/2014/main" id="{ABEA9797-43E2-1D89-2878-73051BAFDDF4}"/>
              </a:ext>
            </a:extLst>
          </p:cNvPr>
          <p:cNvSpPr/>
          <p:nvPr/>
        </p:nvSpPr>
        <p:spPr>
          <a:xfrm>
            <a:off x="7175500" y="3190946"/>
            <a:ext cx="5016500" cy="339054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864 w 43256"/>
              <a:gd name="connsiteY8" fmla="*/ 24047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790 w 43256"/>
              <a:gd name="connsiteY8" fmla="*/ 24047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790 w 43256"/>
              <a:gd name="connsiteY8" fmla="*/ 24047 h 43219"/>
              <a:gd name="connsiteX9" fmla="*/ 37416 w 43256"/>
              <a:gd name="connsiteY9" fmla="*/ 29949 h 43219"/>
              <a:gd name="connsiteX10" fmla="*/ 41834 w 43256"/>
              <a:gd name="connsiteY10" fmla="*/ 15213 h 43219"/>
              <a:gd name="connsiteX11" fmla="*/ 40695 w 43256"/>
              <a:gd name="connsiteY11" fmla="*/ 18594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790" y="24047"/>
                </a:moveTo>
                <a:cubicBezTo>
                  <a:pt x="38794" y="25375"/>
                  <a:pt x="37434" y="26917"/>
                  <a:pt x="37416" y="29949"/>
                </a:cubicBezTo>
                <a:moveTo>
                  <a:pt x="41834" y="15213"/>
                </a:moveTo>
                <a:cubicBezTo>
                  <a:pt x="41509" y="16245"/>
                  <a:pt x="41323" y="17866"/>
                  <a:pt x="40695" y="18594"/>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707F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bg1"/>
                </a:solidFill>
              </a:rPr>
              <a:t>Begeleiding off site momenten</a:t>
            </a:r>
          </a:p>
          <a:p>
            <a:pPr algn="ctr"/>
            <a:r>
              <a:rPr lang="nl-NL" sz="2400" dirty="0">
                <a:solidFill>
                  <a:schemeClr val="bg1"/>
                </a:solidFill>
              </a:rPr>
              <a:t>Teams</a:t>
            </a:r>
          </a:p>
          <a:p>
            <a:pPr algn="ctr"/>
            <a:r>
              <a:rPr lang="nl-NL" sz="2400" dirty="0">
                <a:solidFill>
                  <a:schemeClr val="bg1"/>
                </a:solidFill>
              </a:rPr>
              <a:t>Mail</a:t>
            </a:r>
          </a:p>
          <a:p>
            <a:pPr algn="ctr"/>
            <a:endParaRPr lang="nl-NL" sz="2400" dirty="0">
              <a:solidFill>
                <a:schemeClr val="bg1"/>
              </a:solidFill>
            </a:endParaRPr>
          </a:p>
          <a:p>
            <a:pPr algn="ctr"/>
            <a:r>
              <a:rPr lang="nl-NL" sz="2400" b="1" dirty="0">
                <a:solidFill>
                  <a:schemeClr val="bg1"/>
                </a:solidFill>
              </a:rPr>
              <a:t>On site bijeenkomst</a:t>
            </a:r>
          </a:p>
          <a:p>
            <a:pPr algn="ctr"/>
            <a:r>
              <a:rPr lang="nl-NL" sz="2400" dirty="0">
                <a:solidFill>
                  <a:schemeClr val="bg1"/>
                </a:solidFill>
              </a:rPr>
              <a:t>Meestal 1</a:t>
            </a:r>
            <a:r>
              <a:rPr lang="nl-NL" sz="2400" baseline="30000" dirty="0">
                <a:solidFill>
                  <a:schemeClr val="bg1"/>
                </a:solidFill>
              </a:rPr>
              <a:t>e</a:t>
            </a:r>
            <a:r>
              <a:rPr lang="nl-NL" sz="2400" dirty="0">
                <a:solidFill>
                  <a:schemeClr val="bg1"/>
                </a:solidFill>
              </a:rPr>
              <a:t> les</a:t>
            </a:r>
          </a:p>
        </p:txBody>
      </p:sp>
      <p:pic>
        <p:nvPicPr>
          <p:cNvPr id="17" name="Graphic 16" descr="Medisch met effen opvulling">
            <a:extLst>
              <a:ext uri="{FF2B5EF4-FFF2-40B4-BE49-F238E27FC236}">
                <a16:creationId xmlns:a16="http://schemas.microsoft.com/office/drawing/2014/main" id="{97580524-CB27-0444-9093-E65769ECE1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88100" y="2927142"/>
            <a:ext cx="787400" cy="787400"/>
          </a:xfrm>
          <a:prstGeom prst="rect">
            <a:avLst/>
          </a:prstGeom>
        </p:spPr>
      </p:pic>
      <p:pic>
        <p:nvPicPr>
          <p:cNvPr id="19" name="Graphic 18" descr="Zorg met effen opvulling">
            <a:extLst>
              <a:ext uri="{FF2B5EF4-FFF2-40B4-BE49-F238E27FC236}">
                <a16:creationId xmlns:a16="http://schemas.microsoft.com/office/drawing/2014/main" id="{2CAF2062-65BE-A9EA-703C-34F93233BB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54829" y="4091178"/>
            <a:ext cx="666542" cy="666542"/>
          </a:xfrm>
          <a:prstGeom prst="rect">
            <a:avLst/>
          </a:prstGeom>
        </p:spPr>
      </p:pic>
      <p:pic>
        <p:nvPicPr>
          <p:cNvPr id="21" name="Graphic 20" descr="Gebruikers met effen opvulling">
            <a:extLst>
              <a:ext uri="{FF2B5EF4-FFF2-40B4-BE49-F238E27FC236}">
                <a16:creationId xmlns:a16="http://schemas.microsoft.com/office/drawing/2014/main" id="{906A5559-8602-2DD6-3AC7-C365100F03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756" y="4728742"/>
            <a:ext cx="753315" cy="753315"/>
          </a:xfrm>
          <a:prstGeom prst="rect">
            <a:avLst/>
          </a:prstGeom>
        </p:spPr>
      </p:pic>
      <p:pic>
        <p:nvPicPr>
          <p:cNvPr id="23" name="Graphic 22" descr="Sociaal netwerk met effen opvulling">
            <a:extLst>
              <a:ext uri="{FF2B5EF4-FFF2-40B4-BE49-F238E27FC236}">
                <a16:creationId xmlns:a16="http://schemas.microsoft.com/office/drawing/2014/main" id="{7466AF2B-C622-AA1A-FCD6-BA87509DD8D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656" y="5437665"/>
            <a:ext cx="914400" cy="914400"/>
          </a:xfrm>
          <a:prstGeom prst="rect">
            <a:avLst/>
          </a:prstGeom>
        </p:spPr>
      </p:pic>
      <p:grpSp>
        <p:nvGrpSpPr>
          <p:cNvPr id="39" name="Groep 38">
            <a:extLst>
              <a:ext uri="{FF2B5EF4-FFF2-40B4-BE49-F238E27FC236}">
                <a16:creationId xmlns:a16="http://schemas.microsoft.com/office/drawing/2014/main" id="{6D52A0FB-9336-0B7B-9CE1-4000CD84A814}"/>
              </a:ext>
            </a:extLst>
          </p:cNvPr>
          <p:cNvGrpSpPr/>
          <p:nvPr/>
        </p:nvGrpSpPr>
        <p:grpSpPr>
          <a:xfrm>
            <a:off x="5406910" y="240088"/>
            <a:ext cx="4731235" cy="914400"/>
            <a:chOff x="5406910" y="240088"/>
            <a:chExt cx="4731235" cy="914400"/>
          </a:xfrm>
        </p:grpSpPr>
        <p:sp>
          <p:nvSpPr>
            <p:cNvPr id="6" name="Rechthoek: afgeronde hoeken 5">
              <a:extLst>
                <a:ext uri="{FF2B5EF4-FFF2-40B4-BE49-F238E27FC236}">
                  <a16:creationId xmlns:a16="http://schemas.microsoft.com/office/drawing/2014/main" id="{30C04908-0577-6F96-E923-930418EEAA86}"/>
                </a:ext>
              </a:extLst>
            </p:cNvPr>
            <p:cNvSpPr/>
            <p:nvPr/>
          </p:nvSpPr>
          <p:spPr>
            <a:xfrm>
              <a:off x="5406910" y="240088"/>
              <a:ext cx="2761591" cy="914400"/>
            </a:xfrm>
            <a:prstGeom prst="roundRect">
              <a:avLst/>
            </a:prstGeom>
            <a:solidFill>
              <a:srgbClr val="707F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bg1"/>
                  </a:solidFill>
                </a:rPr>
                <a:t>Goed bereikbaar zijn</a:t>
              </a:r>
            </a:p>
          </p:txBody>
        </p:sp>
        <p:cxnSp>
          <p:nvCxnSpPr>
            <p:cNvPr id="7" name="Rechte verbindingslijn met pijl 6">
              <a:extLst>
                <a:ext uri="{FF2B5EF4-FFF2-40B4-BE49-F238E27FC236}">
                  <a16:creationId xmlns:a16="http://schemas.microsoft.com/office/drawing/2014/main" id="{4EC988EF-94A7-9CF6-2E13-B18679FE30CF}"/>
                </a:ext>
              </a:extLst>
            </p:cNvPr>
            <p:cNvCxnSpPr>
              <a:cxnSpLocks/>
              <a:stCxn id="6" idx="3"/>
              <a:endCxn id="24" idx="1"/>
            </p:cNvCxnSpPr>
            <p:nvPr/>
          </p:nvCxnSpPr>
          <p:spPr>
            <a:xfrm flipV="1">
              <a:off x="8168501" y="670115"/>
              <a:ext cx="1182244" cy="27173"/>
            </a:xfrm>
            <a:prstGeom prst="straightConnector1">
              <a:avLst/>
            </a:prstGeom>
            <a:ln w="47625">
              <a:solidFill>
                <a:srgbClr val="707F28"/>
              </a:solidFill>
              <a:tailEnd type="triangle"/>
            </a:ln>
          </p:spPr>
          <p:style>
            <a:lnRef idx="1">
              <a:schemeClr val="accent1"/>
            </a:lnRef>
            <a:fillRef idx="0">
              <a:schemeClr val="accent1"/>
            </a:fillRef>
            <a:effectRef idx="0">
              <a:schemeClr val="accent1"/>
            </a:effectRef>
            <a:fontRef idx="minor">
              <a:schemeClr val="tx1"/>
            </a:fontRef>
          </p:style>
        </p:cxnSp>
        <p:pic>
          <p:nvPicPr>
            <p:cNvPr id="24" name="Graphic 23" descr="Medisch met effen opvulling">
              <a:extLst>
                <a:ext uri="{FF2B5EF4-FFF2-40B4-BE49-F238E27FC236}">
                  <a16:creationId xmlns:a16="http://schemas.microsoft.com/office/drawing/2014/main" id="{6F173154-EB42-0D89-3D0B-34CFC6F655A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50745" y="276415"/>
              <a:ext cx="787400" cy="787400"/>
            </a:xfrm>
            <a:prstGeom prst="rect">
              <a:avLst/>
            </a:prstGeom>
          </p:spPr>
        </p:pic>
      </p:grpSp>
      <p:grpSp>
        <p:nvGrpSpPr>
          <p:cNvPr id="40" name="Groep 39">
            <a:extLst>
              <a:ext uri="{FF2B5EF4-FFF2-40B4-BE49-F238E27FC236}">
                <a16:creationId xmlns:a16="http://schemas.microsoft.com/office/drawing/2014/main" id="{AB867627-1349-7CA2-F2A1-AD7BB080CC60}"/>
              </a:ext>
            </a:extLst>
          </p:cNvPr>
          <p:cNvGrpSpPr/>
          <p:nvPr/>
        </p:nvGrpSpPr>
        <p:grpSpPr>
          <a:xfrm>
            <a:off x="5415892" y="1470777"/>
            <a:ext cx="5115953" cy="914400"/>
            <a:chOff x="5415892" y="1470777"/>
            <a:chExt cx="5115953" cy="914400"/>
          </a:xfrm>
        </p:grpSpPr>
        <p:cxnSp>
          <p:nvCxnSpPr>
            <p:cNvPr id="13" name="Rechte verbindingslijn met pijl 12">
              <a:extLst>
                <a:ext uri="{FF2B5EF4-FFF2-40B4-BE49-F238E27FC236}">
                  <a16:creationId xmlns:a16="http://schemas.microsoft.com/office/drawing/2014/main" id="{86231669-0E5C-DCBF-626E-A73A78D6601B}"/>
                </a:ext>
              </a:extLst>
            </p:cNvPr>
            <p:cNvCxnSpPr>
              <a:cxnSpLocks/>
              <a:stCxn id="32" idx="3"/>
              <a:endCxn id="33" idx="1"/>
            </p:cNvCxnSpPr>
            <p:nvPr/>
          </p:nvCxnSpPr>
          <p:spPr>
            <a:xfrm flipV="1">
              <a:off x="8177483" y="1869585"/>
              <a:ext cx="1687820" cy="58392"/>
            </a:xfrm>
            <a:prstGeom prst="straightConnector1">
              <a:avLst/>
            </a:prstGeom>
            <a:solidFill>
              <a:srgbClr val="DF4B56"/>
            </a:solidFill>
            <a:ln w="47625">
              <a:solidFill>
                <a:srgbClr val="707F28"/>
              </a:solidFill>
              <a:tailEnd type="triangle"/>
            </a:ln>
          </p:spPr>
          <p:style>
            <a:lnRef idx="1">
              <a:schemeClr val="accent1"/>
            </a:lnRef>
            <a:fillRef idx="0">
              <a:schemeClr val="accent1"/>
            </a:fillRef>
            <a:effectRef idx="0">
              <a:schemeClr val="accent1"/>
            </a:effectRef>
            <a:fontRef idx="minor">
              <a:schemeClr val="tx1"/>
            </a:fontRef>
          </p:style>
        </p:cxnSp>
        <p:sp>
          <p:nvSpPr>
            <p:cNvPr id="32" name="Rechthoek: afgeronde hoeken 31">
              <a:extLst>
                <a:ext uri="{FF2B5EF4-FFF2-40B4-BE49-F238E27FC236}">
                  <a16:creationId xmlns:a16="http://schemas.microsoft.com/office/drawing/2014/main" id="{79CA27C5-A60D-2ECF-9288-DE8DB7F1E97E}"/>
                </a:ext>
              </a:extLst>
            </p:cNvPr>
            <p:cNvSpPr/>
            <p:nvPr/>
          </p:nvSpPr>
          <p:spPr>
            <a:xfrm>
              <a:off x="5415892" y="1470777"/>
              <a:ext cx="2761591" cy="914400"/>
            </a:xfrm>
            <a:prstGeom prst="roundRect">
              <a:avLst/>
            </a:prstGeom>
            <a:solidFill>
              <a:srgbClr val="707F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bg1"/>
                  </a:solidFill>
                </a:rPr>
                <a:t>On site bijeenkomsten</a:t>
              </a:r>
            </a:p>
          </p:txBody>
        </p:sp>
        <p:pic>
          <p:nvPicPr>
            <p:cNvPr id="33" name="Graphic 32" descr="Zorg met effen opvulling">
              <a:extLst>
                <a:ext uri="{FF2B5EF4-FFF2-40B4-BE49-F238E27FC236}">
                  <a16:creationId xmlns:a16="http://schemas.microsoft.com/office/drawing/2014/main" id="{408134C4-4F3D-1831-E568-D5EB61D47B6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865303" y="1536314"/>
              <a:ext cx="666542" cy="666542"/>
            </a:xfrm>
            <a:prstGeom prst="rect">
              <a:avLst/>
            </a:prstGeom>
          </p:spPr>
        </p:pic>
      </p:grpSp>
      <p:pic>
        <p:nvPicPr>
          <p:cNvPr id="38" name="Interactie">
            <a:hlinkClick r:id="" action="ppaction://media"/>
            <a:extLst>
              <a:ext uri="{FF2B5EF4-FFF2-40B4-BE49-F238E27FC236}">
                <a16:creationId xmlns:a16="http://schemas.microsoft.com/office/drawing/2014/main" id="{84C5929C-0F30-5275-DFA3-2C72AD111C28}"/>
              </a:ext>
            </a:extLst>
          </p:cNvPr>
          <p:cNvPicPr>
            <a:picLocks noChangeAspect="1"/>
          </p:cNvPicPr>
          <p:nvPr>
            <a:audioFile r:link="rId2"/>
            <p:extLst>
              <p:ext uri="{DAA4B4D4-6D71-4841-9C94-3DE7FCFB9230}">
                <p14:media xmlns:p14="http://schemas.microsoft.com/office/powerpoint/2010/main" r:embed="rId1"/>
              </p:ext>
            </p:extLst>
          </p:nvPr>
        </p:nvPicPr>
        <p:blipFill>
          <a:blip r:embed="rId18">
            <a:biLevel thresh="25000"/>
          </a:blip>
          <a:stretch>
            <a:fillRect/>
          </a:stretch>
        </p:blipFill>
        <p:spPr>
          <a:xfrm>
            <a:off x="10833100" y="4351320"/>
            <a:ext cx="406400" cy="406400"/>
          </a:xfrm>
          <a:prstGeom prst="rect">
            <a:avLst/>
          </a:prstGeom>
        </p:spPr>
      </p:pic>
    </p:spTree>
    <p:extLst>
      <p:ext uri="{BB962C8B-B14F-4D97-AF65-F5344CB8AC3E}">
        <p14:creationId xmlns:p14="http://schemas.microsoft.com/office/powerpoint/2010/main" val="110724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ppt_x"/>
                                          </p:val>
                                        </p:tav>
                                        <p:tav tm="100000">
                                          <p:val>
                                            <p:strVal val="#ppt_x"/>
                                          </p:val>
                                        </p:tav>
                                      </p:tavLst>
                                    </p:anim>
                                    <p:anim calcmode="lin" valueType="num">
                                      <p:cBhvr additive="base">
                                        <p:cTn id="4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38"/>
                </p:tgtEl>
              </p:cMediaNode>
            </p:audio>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ep 33">
            <a:extLst>
              <a:ext uri="{FF2B5EF4-FFF2-40B4-BE49-F238E27FC236}">
                <a16:creationId xmlns:a16="http://schemas.microsoft.com/office/drawing/2014/main" id="{50BE67E8-9F8C-414B-86A9-E237897472D6}"/>
              </a:ext>
            </a:extLst>
          </p:cNvPr>
          <p:cNvGrpSpPr/>
          <p:nvPr/>
        </p:nvGrpSpPr>
        <p:grpSpPr>
          <a:xfrm>
            <a:off x="2441984" y="599023"/>
            <a:ext cx="3858382" cy="1243110"/>
            <a:chOff x="2869250" y="978302"/>
            <a:chExt cx="3858382" cy="1243110"/>
          </a:xfrm>
        </p:grpSpPr>
        <p:pic>
          <p:nvPicPr>
            <p:cNvPr id="4" name="Graphic 3" descr="Klok met effen opvulling">
              <a:extLst>
                <a:ext uri="{FF2B5EF4-FFF2-40B4-BE49-F238E27FC236}">
                  <a16:creationId xmlns:a16="http://schemas.microsoft.com/office/drawing/2014/main" id="{9E7E5E9B-CAA8-D2AB-73DC-28542BA497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69250" y="1315197"/>
              <a:ext cx="745086" cy="745086"/>
            </a:xfrm>
            <a:prstGeom prst="rect">
              <a:avLst/>
            </a:prstGeom>
          </p:spPr>
        </p:pic>
        <p:grpSp>
          <p:nvGrpSpPr>
            <p:cNvPr id="5" name="Groep 4">
              <a:extLst>
                <a:ext uri="{FF2B5EF4-FFF2-40B4-BE49-F238E27FC236}">
                  <a16:creationId xmlns:a16="http://schemas.microsoft.com/office/drawing/2014/main" id="{5F6331EF-FA9F-4670-7B55-C7DAE429D74F}"/>
                </a:ext>
              </a:extLst>
            </p:cNvPr>
            <p:cNvGrpSpPr/>
            <p:nvPr/>
          </p:nvGrpSpPr>
          <p:grpSpPr>
            <a:xfrm>
              <a:off x="3802521" y="978302"/>
              <a:ext cx="888913" cy="1243110"/>
              <a:chOff x="4548881" y="2274497"/>
              <a:chExt cx="1037555" cy="1353236"/>
            </a:xfrm>
            <a:solidFill>
              <a:srgbClr val="FFC000"/>
            </a:solidFill>
          </p:grpSpPr>
          <p:pic>
            <p:nvPicPr>
              <p:cNvPr id="6" name="Graphic 5" descr="Markering met effen opvulling">
                <a:extLst>
                  <a:ext uri="{FF2B5EF4-FFF2-40B4-BE49-F238E27FC236}">
                    <a16:creationId xmlns:a16="http://schemas.microsoft.com/office/drawing/2014/main" id="{53EE0F47-FFDC-A8EA-2812-829BA62E1B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2036" y="2274497"/>
                <a:ext cx="914400" cy="914400"/>
              </a:xfrm>
              <a:prstGeom prst="rect">
                <a:avLst/>
              </a:prstGeom>
            </p:spPr>
          </p:pic>
          <p:pic>
            <p:nvPicPr>
              <p:cNvPr id="7" name="Graphic 6" descr="Bol silhouet">
                <a:extLst>
                  <a:ext uri="{FF2B5EF4-FFF2-40B4-BE49-F238E27FC236}">
                    <a16:creationId xmlns:a16="http://schemas.microsoft.com/office/drawing/2014/main" id="{0A68A789-573A-46AF-2F66-CAF75427E8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48881" y="2713333"/>
                <a:ext cx="914400" cy="914400"/>
              </a:xfrm>
              <a:prstGeom prst="rect">
                <a:avLst/>
              </a:prstGeom>
            </p:spPr>
          </p:pic>
        </p:grpSp>
        <p:grpSp>
          <p:nvGrpSpPr>
            <p:cNvPr id="8" name="Groep 7">
              <a:extLst>
                <a:ext uri="{FF2B5EF4-FFF2-40B4-BE49-F238E27FC236}">
                  <a16:creationId xmlns:a16="http://schemas.microsoft.com/office/drawing/2014/main" id="{342BC819-AB0C-1675-3901-31E7A7667197}"/>
                </a:ext>
              </a:extLst>
            </p:cNvPr>
            <p:cNvGrpSpPr/>
            <p:nvPr/>
          </p:nvGrpSpPr>
          <p:grpSpPr>
            <a:xfrm>
              <a:off x="4800644" y="1146658"/>
              <a:ext cx="1926988" cy="870568"/>
              <a:chOff x="2868521" y="4454311"/>
              <a:chExt cx="2062584" cy="974264"/>
            </a:xfrm>
            <a:solidFill>
              <a:srgbClr val="FFC000"/>
            </a:solidFill>
          </p:grpSpPr>
          <p:pic>
            <p:nvPicPr>
              <p:cNvPr id="9" name="Graphic 8" descr="Speedometer, laag met effen opvulling">
                <a:extLst>
                  <a:ext uri="{FF2B5EF4-FFF2-40B4-BE49-F238E27FC236}">
                    <a16:creationId xmlns:a16="http://schemas.microsoft.com/office/drawing/2014/main" id="{FFCF8DF1-F1C3-1A88-701A-ACB951E4FA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68521" y="4514176"/>
                <a:ext cx="914400" cy="914399"/>
              </a:xfrm>
              <a:prstGeom prst="rect">
                <a:avLst/>
              </a:prstGeom>
            </p:spPr>
          </p:pic>
          <p:pic>
            <p:nvPicPr>
              <p:cNvPr id="10" name="Graphic 9" descr="Speedometer, midden met effen opvulling">
                <a:extLst>
                  <a:ext uri="{FF2B5EF4-FFF2-40B4-BE49-F238E27FC236}">
                    <a16:creationId xmlns:a16="http://schemas.microsoft.com/office/drawing/2014/main" id="{045864D6-2861-1DF6-CF0A-0969CE8F2C6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16705" y="4454311"/>
                <a:ext cx="914400" cy="914400"/>
              </a:xfrm>
              <a:prstGeom prst="rect">
                <a:avLst/>
              </a:prstGeom>
            </p:spPr>
          </p:pic>
        </p:grpSp>
      </p:grpSp>
      <p:grpSp>
        <p:nvGrpSpPr>
          <p:cNvPr id="35" name="Groep 34">
            <a:extLst>
              <a:ext uri="{FF2B5EF4-FFF2-40B4-BE49-F238E27FC236}">
                <a16:creationId xmlns:a16="http://schemas.microsoft.com/office/drawing/2014/main" id="{564510CE-67C1-3DD7-0E88-4110D21DE316}"/>
              </a:ext>
            </a:extLst>
          </p:cNvPr>
          <p:cNvGrpSpPr/>
          <p:nvPr/>
        </p:nvGrpSpPr>
        <p:grpSpPr>
          <a:xfrm>
            <a:off x="3375261" y="2424973"/>
            <a:ext cx="1707536" cy="745086"/>
            <a:chOff x="4132726" y="2809603"/>
            <a:chExt cx="1707536" cy="745086"/>
          </a:xfrm>
        </p:grpSpPr>
        <p:pic>
          <p:nvPicPr>
            <p:cNvPr id="11" name="Graphic 10" descr="Begin met effen opvulling">
              <a:extLst>
                <a:ext uri="{FF2B5EF4-FFF2-40B4-BE49-F238E27FC236}">
                  <a16:creationId xmlns:a16="http://schemas.microsoft.com/office/drawing/2014/main" id="{061590CA-E6EF-B2B1-5B26-D2C32934F8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132726" y="2815411"/>
              <a:ext cx="668206" cy="668206"/>
            </a:xfrm>
            <a:prstGeom prst="rect">
              <a:avLst/>
            </a:prstGeom>
          </p:spPr>
        </p:pic>
        <p:pic>
          <p:nvPicPr>
            <p:cNvPr id="12" name="Graphic 11" descr="Onderzoek met effen opvulling">
              <a:extLst>
                <a:ext uri="{FF2B5EF4-FFF2-40B4-BE49-F238E27FC236}">
                  <a16:creationId xmlns:a16="http://schemas.microsoft.com/office/drawing/2014/main" id="{78809201-B426-F150-1F82-3B4C4331B36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95176" y="2809603"/>
              <a:ext cx="745086" cy="745086"/>
            </a:xfrm>
            <a:prstGeom prst="rect">
              <a:avLst/>
            </a:prstGeom>
          </p:spPr>
        </p:pic>
      </p:grpSp>
      <p:grpSp>
        <p:nvGrpSpPr>
          <p:cNvPr id="36" name="Groep 35">
            <a:extLst>
              <a:ext uri="{FF2B5EF4-FFF2-40B4-BE49-F238E27FC236}">
                <a16:creationId xmlns:a16="http://schemas.microsoft.com/office/drawing/2014/main" id="{D0BA7B0E-77CA-96CB-AA05-11DC8BEC0B4C}"/>
              </a:ext>
            </a:extLst>
          </p:cNvPr>
          <p:cNvGrpSpPr/>
          <p:nvPr/>
        </p:nvGrpSpPr>
        <p:grpSpPr>
          <a:xfrm>
            <a:off x="3218137" y="3975967"/>
            <a:ext cx="1471600" cy="745086"/>
            <a:chOff x="4334776" y="4436422"/>
            <a:chExt cx="1471600" cy="745086"/>
          </a:xfrm>
        </p:grpSpPr>
        <p:pic>
          <p:nvPicPr>
            <p:cNvPr id="13" name="Graphic 12" descr="Hart met effen opvulling">
              <a:extLst>
                <a:ext uri="{FF2B5EF4-FFF2-40B4-BE49-F238E27FC236}">
                  <a16:creationId xmlns:a16="http://schemas.microsoft.com/office/drawing/2014/main" id="{BF6B00E9-903A-6BC4-F1C9-375A8CD0826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334776" y="4436422"/>
              <a:ext cx="745086" cy="745086"/>
            </a:xfrm>
            <a:prstGeom prst="rect">
              <a:avLst/>
            </a:prstGeom>
          </p:spPr>
        </p:pic>
        <p:pic>
          <p:nvPicPr>
            <p:cNvPr id="14" name="Graphic 13" descr="Hoofd met radertjes met effen opvulling">
              <a:extLst>
                <a:ext uri="{FF2B5EF4-FFF2-40B4-BE49-F238E27FC236}">
                  <a16:creationId xmlns:a16="http://schemas.microsoft.com/office/drawing/2014/main" id="{2D106BC5-FC24-7CFE-4530-34CA8A0FEEC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61290" y="4436422"/>
              <a:ext cx="745086" cy="745086"/>
            </a:xfrm>
            <a:prstGeom prst="rect">
              <a:avLst/>
            </a:prstGeom>
          </p:spPr>
        </p:pic>
      </p:grpSp>
      <p:grpSp>
        <p:nvGrpSpPr>
          <p:cNvPr id="37" name="Groep 36">
            <a:extLst>
              <a:ext uri="{FF2B5EF4-FFF2-40B4-BE49-F238E27FC236}">
                <a16:creationId xmlns:a16="http://schemas.microsoft.com/office/drawing/2014/main" id="{547D64E0-0EE3-0DAB-0849-FBB8DB669A2B}"/>
              </a:ext>
            </a:extLst>
          </p:cNvPr>
          <p:cNvGrpSpPr/>
          <p:nvPr/>
        </p:nvGrpSpPr>
        <p:grpSpPr>
          <a:xfrm>
            <a:off x="2929706" y="5584662"/>
            <a:ext cx="1572241" cy="787400"/>
            <a:chOff x="4372321" y="5687466"/>
            <a:chExt cx="1572241" cy="787400"/>
          </a:xfrm>
        </p:grpSpPr>
        <p:pic>
          <p:nvPicPr>
            <p:cNvPr id="15" name="Graphic 14" descr="Medisch met effen opvulling">
              <a:extLst>
                <a:ext uri="{FF2B5EF4-FFF2-40B4-BE49-F238E27FC236}">
                  <a16:creationId xmlns:a16="http://schemas.microsoft.com/office/drawing/2014/main" id="{C3B2313C-9B44-5357-219A-B9C4831A449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372321" y="5687466"/>
              <a:ext cx="787400" cy="787400"/>
            </a:xfrm>
            <a:prstGeom prst="rect">
              <a:avLst/>
            </a:prstGeom>
          </p:spPr>
        </p:pic>
        <p:pic>
          <p:nvPicPr>
            <p:cNvPr id="16" name="Graphic 15" descr="Zorg met effen opvulling">
              <a:extLst>
                <a:ext uri="{FF2B5EF4-FFF2-40B4-BE49-F238E27FC236}">
                  <a16:creationId xmlns:a16="http://schemas.microsoft.com/office/drawing/2014/main" id="{1453F95A-E0DF-BB60-0EDC-684BA9218A0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278020" y="5736814"/>
              <a:ext cx="666542" cy="666542"/>
            </a:xfrm>
            <a:prstGeom prst="rect">
              <a:avLst/>
            </a:prstGeom>
          </p:spPr>
        </p:pic>
      </p:grpSp>
      <p:sp>
        <p:nvSpPr>
          <p:cNvPr id="17" name="Tekstvak 16">
            <a:extLst>
              <a:ext uri="{FF2B5EF4-FFF2-40B4-BE49-F238E27FC236}">
                <a16:creationId xmlns:a16="http://schemas.microsoft.com/office/drawing/2014/main" id="{4049FB9E-BB07-B9EA-9432-09D1DC1FF4CD}"/>
              </a:ext>
            </a:extLst>
          </p:cNvPr>
          <p:cNvSpPr txBox="1"/>
          <p:nvPr/>
        </p:nvSpPr>
        <p:spPr>
          <a:xfrm>
            <a:off x="132533" y="1137075"/>
            <a:ext cx="1771960" cy="523220"/>
          </a:xfrm>
          <a:prstGeom prst="rect">
            <a:avLst/>
          </a:prstGeom>
          <a:noFill/>
        </p:spPr>
        <p:txBody>
          <a:bodyPr wrap="none" rtlCol="0">
            <a:spAutoFit/>
          </a:bodyPr>
          <a:lstStyle/>
          <a:p>
            <a:r>
              <a:rPr lang="nl-NL" sz="2800" dirty="0">
                <a:solidFill>
                  <a:srgbClr val="4FC0E9"/>
                </a:solidFill>
              </a:rPr>
              <a:t>Flexibiliteit</a:t>
            </a:r>
          </a:p>
        </p:txBody>
      </p:sp>
      <p:sp>
        <p:nvSpPr>
          <p:cNvPr id="18" name="Tekstvak 17">
            <a:extLst>
              <a:ext uri="{FF2B5EF4-FFF2-40B4-BE49-F238E27FC236}">
                <a16:creationId xmlns:a16="http://schemas.microsoft.com/office/drawing/2014/main" id="{6162C700-8E26-A0EA-D71F-52962B9472FA}"/>
              </a:ext>
            </a:extLst>
          </p:cNvPr>
          <p:cNvSpPr txBox="1"/>
          <p:nvPr/>
        </p:nvSpPr>
        <p:spPr>
          <a:xfrm>
            <a:off x="101511" y="2177049"/>
            <a:ext cx="3314882" cy="954107"/>
          </a:xfrm>
          <a:prstGeom prst="rect">
            <a:avLst/>
          </a:prstGeom>
          <a:noFill/>
        </p:spPr>
        <p:txBody>
          <a:bodyPr wrap="none" rtlCol="0">
            <a:spAutoFit/>
          </a:bodyPr>
          <a:lstStyle/>
          <a:p>
            <a:r>
              <a:rPr lang="nl-NL" sz="2800" dirty="0">
                <a:solidFill>
                  <a:srgbClr val="FFC000"/>
                </a:solidFill>
              </a:rPr>
              <a:t>Zelfregulerend leren: </a:t>
            </a:r>
          </a:p>
          <a:p>
            <a:r>
              <a:rPr lang="nl-NL" sz="2800" dirty="0">
                <a:solidFill>
                  <a:srgbClr val="FFC000"/>
                </a:solidFill>
              </a:rPr>
              <a:t>metacognitie</a:t>
            </a:r>
          </a:p>
        </p:txBody>
      </p:sp>
      <p:sp>
        <p:nvSpPr>
          <p:cNvPr id="19" name="Tekstvak 18">
            <a:extLst>
              <a:ext uri="{FF2B5EF4-FFF2-40B4-BE49-F238E27FC236}">
                <a16:creationId xmlns:a16="http://schemas.microsoft.com/office/drawing/2014/main" id="{91523916-E916-6404-279D-F7A8F3ED506D}"/>
              </a:ext>
            </a:extLst>
          </p:cNvPr>
          <p:cNvSpPr txBox="1"/>
          <p:nvPr/>
        </p:nvSpPr>
        <p:spPr>
          <a:xfrm>
            <a:off x="167420" y="3973693"/>
            <a:ext cx="2160335" cy="954107"/>
          </a:xfrm>
          <a:prstGeom prst="rect">
            <a:avLst/>
          </a:prstGeom>
          <a:noFill/>
        </p:spPr>
        <p:txBody>
          <a:bodyPr wrap="none" rtlCol="0">
            <a:spAutoFit/>
          </a:bodyPr>
          <a:lstStyle/>
          <a:p>
            <a:r>
              <a:rPr lang="nl-NL" sz="2800" dirty="0">
                <a:solidFill>
                  <a:srgbClr val="DF4B56"/>
                </a:solidFill>
              </a:rPr>
              <a:t>Affectieve </a:t>
            </a:r>
          </a:p>
          <a:p>
            <a:r>
              <a:rPr lang="nl-NL" sz="2800" dirty="0">
                <a:solidFill>
                  <a:srgbClr val="DF4B56"/>
                </a:solidFill>
              </a:rPr>
              <a:t>leeromgeving</a:t>
            </a:r>
          </a:p>
        </p:txBody>
      </p:sp>
      <p:sp>
        <p:nvSpPr>
          <p:cNvPr id="20" name="Tekstvak 19">
            <a:extLst>
              <a:ext uri="{FF2B5EF4-FFF2-40B4-BE49-F238E27FC236}">
                <a16:creationId xmlns:a16="http://schemas.microsoft.com/office/drawing/2014/main" id="{B3444966-1572-7A64-DFE3-455CB761E3A0}"/>
              </a:ext>
            </a:extLst>
          </p:cNvPr>
          <p:cNvSpPr txBox="1"/>
          <p:nvPr/>
        </p:nvSpPr>
        <p:spPr>
          <a:xfrm>
            <a:off x="167420" y="5718627"/>
            <a:ext cx="1575944" cy="523220"/>
          </a:xfrm>
          <a:prstGeom prst="rect">
            <a:avLst/>
          </a:prstGeom>
          <a:noFill/>
        </p:spPr>
        <p:txBody>
          <a:bodyPr wrap="none" rtlCol="0">
            <a:spAutoFit/>
          </a:bodyPr>
          <a:lstStyle/>
          <a:p>
            <a:r>
              <a:rPr lang="nl-NL" sz="2800" dirty="0">
                <a:solidFill>
                  <a:srgbClr val="707F28"/>
                </a:solidFill>
              </a:rPr>
              <a:t>Interactie</a:t>
            </a:r>
          </a:p>
        </p:txBody>
      </p:sp>
      <p:grpSp>
        <p:nvGrpSpPr>
          <p:cNvPr id="38" name="Groep 37">
            <a:extLst>
              <a:ext uri="{FF2B5EF4-FFF2-40B4-BE49-F238E27FC236}">
                <a16:creationId xmlns:a16="http://schemas.microsoft.com/office/drawing/2014/main" id="{833B7DE0-A355-3C2C-668A-A197F15641E1}"/>
              </a:ext>
            </a:extLst>
          </p:cNvPr>
          <p:cNvGrpSpPr/>
          <p:nvPr/>
        </p:nvGrpSpPr>
        <p:grpSpPr>
          <a:xfrm>
            <a:off x="9394772" y="837062"/>
            <a:ext cx="2264774" cy="856835"/>
            <a:chOff x="9429659" y="1051373"/>
            <a:chExt cx="2264774" cy="856835"/>
          </a:xfrm>
        </p:grpSpPr>
        <p:pic>
          <p:nvPicPr>
            <p:cNvPr id="21" name="Graphic 20" descr="Route tussen twee spelden, met een pad met effen opvulling">
              <a:extLst>
                <a:ext uri="{FF2B5EF4-FFF2-40B4-BE49-F238E27FC236}">
                  <a16:creationId xmlns:a16="http://schemas.microsoft.com/office/drawing/2014/main" id="{D4FDC39E-B8C6-4542-6FEE-7D5CD088493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429659" y="1051374"/>
              <a:ext cx="856834" cy="856834"/>
            </a:xfrm>
            <a:prstGeom prst="rect">
              <a:avLst/>
            </a:prstGeom>
          </p:spPr>
        </p:pic>
        <p:pic>
          <p:nvPicPr>
            <p:cNvPr id="22" name="Graphic 21" descr="Wegwijzer met effen opvulling">
              <a:extLst>
                <a:ext uri="{FF2B5EF4-FFF2-40B4-BE49-F238E27FC236}">
                  <a16:creationId xmlns:a16="http://schemas.microsoft.com/office/drawing/2014/main" id="{43BB6A81-A311-903A-3651-C55A180BF1E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837598" y="1051373"/>
              <a:ext cx="856835" cy="856835"/>
            </a:xfrm>
            <a:prstGeom prst="rect">
              <a:avLst/>
            </a:prstGeom>
          </p:spPr>
        </p:pic>
      </p:grpSp>
      <p:grpSp>
        <p:nvGrpSpPr>
          <p:cNvPr id="39" name="Groep 38">
            <a:extLst>
              <a:ext uri="{FF2B5EF4-FFF2-40B4-BE49-F238E27FC236}">
                <a16:creationId xmlns:a16="http://schemas.microsoft.com/office/drawing/2014/main" id="{C64F29F9-0FC8-9C08-8FC7-E8AE3E7DF494}"/>
              </a:ext>
            </a:extLst>
          </p:cNvPr>
          <p:cNvGrpSpPr/>
          <p:nvPr/>
        </p:nvGrpSpPr>
        <p:grpSpPr>
          <a:xfrm>
            <a:off x="9590520" y="2165270"/>
            <a:ext cx="2426475" cy="804137"/>
            <a:chOff x="9422791" y="2761539"/>
            <a:chExt cx="2426475" cy="804137"/>
          </a:xfrm>
        </p:grpSpPr>
        <p:pic>
          <p:nvPicPr>
            <p:cNvPr id="23" name="Graphic 22" descr="Schaakstukken met effen opvulling">
              <a:extLst>
                <a:ext uri="{FF2B5EF4-FFF2-40B4-BE49-F238E27FC236}">
                  <a16:creationId xmlns:a16="http://schemas.microsoft.com/office/drawing/2014/main" id="{8C8F6914-85C2-AF3B-3053-9F727BBD1D8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153561" y="2761539"/>
              <a:ext cx="781304" cy="781304"/>
            </a:xfrm>
            <a:prstGeom prst="rect">
              <a:avLst/>
            </a:prstGeom>
          </p:spPr>
        </p:pic>
        <p:pic>
          <p:nvPicPr>
            <p:cNvPr id="24" name="Graphic 23" descr="Weerspiegeling met effen opvulling">
              <a:extLst>
                <a:ext uri="{FF2B5EF4-FFF2-40B4-BE49-F238E27FC236}">
                  <a16:creationId xmlns:a16="http://schemas.microsoft.com/office/drawing/2014/main" id="{858812C6-19B8-D51A-E873-03D1DAE47637}"/>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1067961" y="2784371"/>
              <a:ext cx="781305" cy="781305"/>
            </a:xfrm>
            <a:prstGeom prst="rect">
              <a:avLst/>
            </a:prstGeom>
          </p:spPr>
        </p:pic>
        <p:pic>
          <p:nvPicPr>
            <p:cNvPr id="25" name="Graphic 24" descr="Einde met effen opvulling">
              <a:extLst>
                <a:ext uri="{FF2B5EF4-FFF2-40B4-BE49-F238E27FC236}">
                  <a16:creationId xmlns:a16="http://schemas.microsoft.com/office/drawing/2014/main" id="{8622C83C-15A4-5D23-811F-CFB9A22D90BD}"/>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9422791" y="2844844"/>
              <a:ext cx="674096" cy="674096"/>
            </a:xfrm>
            <a:prstGeom prst="rect">
              <a:avLst/>
            </a:prstGeom>
          </p:spPr>
        </p:pic>
      </p:grpSp>
      <p:grpSp>
        <p:nvGrpSpPr>
          <p:cNvPr id="41" name="Groep 40">
            <a:extLst>
              <a:ext uri="{FF2B5EF4-FFF2-40B4-BE49-F238E27FC236}">
                <a16:creationId xmlns:a16="http://schemas.microsoft.com/office/drawing/2014/main" id="{1A79CA22-D460-3EA7-9F29-6576796AC731}"/>
              </a:ext>
            </a:extLst>
          </p:cNvPr>
          <p:cNvGrpSpPr/>
          <p:nvPr/>
        </p:nvGrpSpPr>
        <p:grpSpPr>
          <a:xfrm>
            <a:off x="10049396" y="5609984"/>
            <a:ext cx="1849561" cy="914400"/>
            <a:chOff x="9445237" y="5597911"/>
            <a:chExt cx="1849561" cy="914400"/>
          </a:xfrm>
        </p:grpSpPr>
        <p:pic>
          <p:nvPicPr>
            <p:cNvPr id="28" name="Graphic 27" descr="Gebruikers met effen opvulling">
              <a:extLst>
                <a:ext uri="{FF2B5EF4-FFF2-40B4-BE49-F238E27FC236}">
                  <a16:creationId xmlns:a16="http://schemas.microsoft.com/office/drawing/2014/main" id="{61B30A62-1D8B-3F09-EA9A-B127469A3068}"/>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445237" y="5746147"/>
              <a:ext cx="753315" cy="753315"/>
            </a:xfrm>
            <a:prstGeom prst="rect">
              <a:avLst/>
            </a:prstGeom>
          </p:spPr>
        </p:pic>
        <p:pic>
          <p:nvPicPr>
            <p:cNvPr id="29" name="Graphic 28" descr="Sociaal netwerk met effen opvulling">
              <a:extLst>
                <a:ext uri="{FF2B5EF4-FFF2-40B4-BE49-F238E27FC236}">
                  <a16:creationId xmlns:a16="http://schemas.microsoft.com/office/drawing/2014/main" id="{1EA7E5B2-3094-E571-E69F-34D8B03ED46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10380398" y="5597911"/>
              <a:ext cx="914400" cy="914400"/>
            </a:xfrm>
            <a:prstGeom prst="rect">
              <a:avLst/>
            </a:prstGeom>
          </p:spPr>
        </p:pic>
      </p:grpSp>
      <p:pic>
        <p:nvPicPr>
          <p:cNvPr id="31" name="Graphic 30" descr="Oog met effen opvulling">
            <a:extLst>
              <a:ext uri="{FF2B5EF4-FFF2-40B4-BE49-F238E27FC236}">
                <a16:creationId xmlns:a16="http://schemas.microsoft.com/office/drawing/2014/main" id="{129D33EB-B418-F844-027D-2C0628AC4DD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3643465" y="-100156"/>
            <a:ext cx="914400" cy="914400"/>
          </a:xfrm>
          <a:prstGeom prst="rect">
            <a:avLst/>
          </a:prstGeom>
        </p:spPr>
      </p:pic>
      <p:pic>
        <p:nvPicPr>
          <p:cNvPr id="33" name="Graphic 32" descr="Vrouwelijke wetenschapper met effen opvulling">
            <a:extLst>
              <a:ext uri="{FF2B5EF4-FFF2-40B4-BE49-F238E27FC236}">
                <a16:creationId xmlns:a16="http://schemas.microsoft.com/office/drawing/2014/main" id="{F431A240-0F6C-594A-57CE-F81B9C810F2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10251606" y="-10577"/>
            <a:ext cx="914400" cy="914400"/>
          </a:xfrm>
          <a:prstGeom prst="rect">
            <a:avLst/>
          </a:prstGeom>
        </p:spPr>
      </p:pic>
      <p:grpSp>
        <p:nvGrpSpPr>
          <p:cNvPr id="43" name="Groep 42">
            <a:extLst>
              <a:ext uri="{FF2B5EF4-FFF2-40B4-BE49-F238E27FC236}">
                <a16:creationId xmlns:a16="http://schemas.microsoft.com/office/drawing/2014/main" id="{A9FBFF47-93E2-4120-D11C-8B2E48C9C1E7}"/>
              </a:ext>
            </a:extLst>
          </p:cNvPr>
          <p:cNvGrpSpPr/>
          <p:nvPr/>
        </p:nvGrpSpPr>
        <p:grpSpPr>
          <a:xfrm>
            <a:off x="9750949" y="3973693"/>
            <a:ext cx="2197548" cy="781305"/>
            <a:chOff x="9479049" y="4403835"/>
            <a:chExt cx="2197548" cy="781305"/>
          </a:xfrm>
        </p:grpSpPr>
        <p:pic>
          <p:nvPicPr>
            <p:cNvPr id="26" name="Graphic 25" descr="Medaille met effen opvulling">
              <a:extLst>
                <a:ext uri="{FF2B5EF4-FFF2-40B4-BE49-F238E27FC236}">
                  <a16:creationId xmlns:a16="http://schemas.microsoft.com/office/drawing/2014/main" id="{519A8024-5E59-2D2D-9D22-528C13ABEBF5}"/>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9479049" y="4403835"/>
              <a:ext cx="781305" cy="781305"/>
            </a:xfrm>
            <a:prstGeom prst="rect">
              <a:avLst/>
            </a:prstGeom>
          </p:spPr>
        </p:pic>
        <p:pic>
          <p:nvPicPr>
            <p:cNvPr id="27" name="Graphic 26" descr="Verdrietig gezicht met effen opvulling met effen opvulling">
              <a:extLst>
                <a:ext uri="{FF2B5EF4-FFF2-40B4-BE49-F238E27FC236}">
                  <a16:creationId xmlns:a16="http://schemas.microsoft.com/office/drawing/2014/main" id="{494E323B-836C-8B32-0A83-C86DC0323177}"/>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10987138" y="4431763"/>
              <a:ext cx="689459" cy="689459"/>
            </a:xfrm>
            <a:prstGeom prst="rect">
              <a:avLst/>
            </a:prstGeom>
          </p:spPr>
        </p:pic>
        <p:pic>
          <p:nvPicPr>
            <p:cNvPr id="42" name="Graphic 41" descr="Vinkje met effen opvulling">
              <a:extLst>
                <a:ext uri="{FF2B5EF4-FFF2-40B4-BE49-F238E27FC236}">
                  <a16:creationId xmlns:a16="http://schemas.microsoft.com/office/drawing/2014/main" id="{80E986C6-8758-CD75-5541-4B45DE88F71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10273219" y="4461292"/>
              <a:ext cx="630400" cy="630400"/>
            </a:xfrm>
            <a:prstGeom prst="rect">
              <a:avLst/>
            </a:prstGeom>
          </p:spPr>
        </p:pic>
      </p:grpSp>
      <p:sp>
        <p:nvSpPr>
          <p:cNvPr id="46" name="Rechthoek 45">
            <a:extLst>
              <a:ext uri="{FF2B5EF4-FFF2-40B4-BE49-F238E27FC236}">
                <a16:creationId xmlns:a16="http://schemas.microsoft.com/office/drawing/2014/main" id="{3D24CF3B-C947-4DEF-CF2C-D81464B2BB24}"/>
              </a:ext>
            </a:extLst>
          </p:cNvPr>
          <p:cNvSpPr/>
          <p:nvPr/>
        </p:nvSpPr>
        <p:spPr>
          <a:xfrm>
            <a:off x="6671790" y="592105"/>
            <a:ext cx="2171877" cy="1024861"/>
          </a:xfrm>
          <a:prstGeom prst="rect">
            <a:avLst/>
          </a:prstGeom>
          <a:solidFill>
            <a:srgbClr val="4FC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Blended</a:t>
            </a:r>
            <a:r>
              <a:rPr lang="nl-NL" dirty="0">
                <a:solidFill>
                  <a:schemeClr val="tx1"/>
                </a:solidFill>
              </a:rPr>
              <a:t> golven</a:t>
            </a:r>
          </a:p>
          <a:p>
            <a:pPr algn="ctr"/>
            <a:r>
              <a:rPr lang="nl-NL" dirty="0">
                <a:solidFill>
                  <a:schemeClr val="tx1"/>
                </a:solidFill>
              </a:rPr>
              <a:t>ABC-methode</a:t>
            </a:r>
          </a:p>
          <a:p>
            <a:pPr algn="ctr"/>
            <a:r>
              <a:rPr lang="nl-NL" dirty="0">
                <a:solidFill>
                  <a:schemeClr val="tx1"/>
                </a:solidFill>
              </a:rPr>
              <a:t>Five stage model</a:t>
            </a:r>
          </a:p>
        </p:txBody>
      </p:sp>
      <p:sp>
        <p:nvSpPr>
          <p:cNvPr id="47" name="Rechthoek 46">
            <a:extLst>
              <a:ext uri="{FF2B5EF4-FFF2-40B4-BE49-F238E27FC236}">
                <a16:creationId xmlns:a16="http://schemas.microsoft.com/office/drawing/2014/main" id="{09B2809E-279B-A41F-A029-602988242B6F}"/>
              </a:ext>
            </a:extLst>
          </p:cNvPr>
          <p:cNvSpPr/>
          <p:nvPr/>
        </p:nvSpPr>
        <p:spPr>
          <a:xfrm>
            <a:off x="5638882" y="1826886"/>
            <a:ext cx="3745139" cy="1759385"/>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Cursusinfo en verwachtingen</a:t>
            </a:r>
          </a:p>
          <a:p>
            <a:pPr algn="ctr"/>
            <a:r>
              <a:rPr lang="nl-NL" dirty="0">
                <a:solidFill>
                  <a:schemeClr val="tx1"/>
                </a:solidFill>
              </a:rPr>
              <a:t>Wennen aan technologie</a:t>
            </a:r>
          </a:p>
          <a:p>
            <a:pPr algn="ctr"/>
            <a:r>
              <a:rPr lang="nl-NL" dirty="0">
                <a:solidFill>
                  <a:schemeClr val="tx1"/>
                </a:solidFill>
              </a:rPr>
              <a:t>Digitale peerassessments en FB</a:t>
            </a:r>
          </a:p>
          <a:p>
            <a:pPr algn="ctr"/>
            <a:r>
              <a:rPr lang="nl-NL" dirty="0">
                <a:solidFill>
                  <a:schemeClr val="tx1"/>
                </a:solidFill>
              </a:rPr>
              <a:t>Leerproces volgen o.a. Learning </a:t>
            </a:r>
            <a:r>
              <a:rPr lang="nl-NL" dirty="0" err="1">
                <a:solidFill>
                  <a:schemeClr val="tx1"/>
                </a:solidFill>
              </a:rPr>
              <a:t>analytics</a:t>
            </a:r>
            <a:endParaRPr lang="nl-NL" dirty="0">
              <a:solidFill>
                <a:schemeClr val="tx1"/>
              </a:solidFill>
            </a:endParaRPr>
          </a:p>
          <a:p>
            <a:pPr algn="ctr"/>
            <a:r>
              <a:rPr lang="nl-NL" dirty="0">
                <a:solidFill>
                  <a:schemeClr val="tx1"/>
                </a:solidFill>
              </a:rPr>
              <a:t>Zorg voor herinneringen</a:t>
            </a:r>
          </a:p>
        </p:txBody>
      </p:sp>
      <p:sp>
        <p:nvSpPr>
          <p:cNvPr id="48" name="Rechthoek 47">
            <a:extLst>
              <a:ext uri="{FF2B5EF4-FFF2-40B4-BE49-F238E27FC236}">
                <a16:creationId xmlns:a16="http://schemas.microsoft.com/office/drawing/2014/main" id="{A11B062A-B375-9910-E27F-5903E3C45B84}"/>
              </a:ext>
            </a:extLst>
          </p:cNvPr>
          <p:cNvSpPr/>
          <p:nvPr/>
        </p:nvSpPr>
        <p:spPr>
          <a:xfrm>
            <a:off x="5356339" y="3711783"/>
            <a:ext cx="4333231" cy="1772862"/>
          </a:xfrm>
          <a:prstGeom prst="rect">
            <a:avLst/>
          </a:prstGeom>
          <a:solidFill>
            <a:srgbClr val="DF4B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a:t>Zelfcontrole mechanismen (antwoorden)</a:t>
            </a:r>
          </a:p>
          <a:p>
            <a:r>
              <a:rPr lang="nl-NL" dirty="0"/>
              <a:t>VB van </a:t>
            </a:r>
            <a:r>
              <a:rPr lang="nl-NL" dirty="0" err="1"/>
              <a:t>toetsopdrachten</a:t>
            </a:r>
            <a:endParaRPr lang="nl-NL" dirty="0"/>
          </a:p>
          <a:p>
            <a:r>
              <a:rPr lang="nl-NL" dirty="0"/>
              <a:t>Personalisatie en differentiatie</a:t>
            </a:r>
          </a:p>
          <a:p>
            <a:r>
              <a:rPr lang="nl-NL" dirty="0"/>
              <a:t>Inspanning oefenen</a:t>
            </a:r>
          </a:p>
          <a:p>
            <a:r>
              <a:rPr lang="nl-NL" dirty="0"/>
              <a:t>Relevantie leertaken: on site en off site</a:t>
            </a:r>
          </a:p>
          <a:p>
            <a:r>
              <a:rPr lang="nl-NL" dirty="0"/>
              <a:t>Sociale ondersteuning in off site momenten</a:t>
            </a:r>
          </a:p>
        </p:txBody>
      </p:sp>
      <p:sp>
        <p:nvSpPr>
          <p:cNvPr id="49" name="Rechthoek 48">
            <a:extLst>
              <a:ext uri="{FF2B5EF4-FFF2-40B4-BE49-F238E27FC236}">
                <a16:creationId xmlns:a16="http://schemas.microsoft.com/office/drawing/2014/main" id="{FD8F2D49-FD0B-C76C-5157-240D30DFDD6B}"/>
              </a:ext>
            </a:extLst>
          </p:cNvPr>
          <p:cNvSpPr/>
          <p:nvPr/>
        </p:nvSpPr>
        <p:spPr>
          <a:xfrm>
            <a:off x="5227665" y="5598033"/>
            <a:ext cx="4371328" cy="1184134"/>
          </a:xfrm>
          <a:prstGeom prst="rect">
            <a:avLst/>
          </a:prstGeom>
          <a:solidFill>
            <a:srgbClr val="707F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Samenwerkopdrachten met onderlinge afhankelijkheid</a:t>
            </a:r>
          </a:p>
          <a:p>
            <a:pPr algn="ctr"/>
            <a:r>
              <a:rPr lang="nl-NL" dirty="0" err="1">
                <a:solidFill>
                  <a:schemeClr val="bg1"/>
                </a:solidFill>
              </a:rPr>
              <a:t>Leercommunities</a:t>
            </a:r>
            <a:r>
              <a:rPr lang="nl-NL" dirty="0">
                <a:solidFill>
                  <a:schemeClr val="bg1"/>
                </a:solidFill>
              </a:rPr>
              <a:t> </a:t>
            </a:r>
            <a:r>
              <a:rPr lang="nl-NL" dirty="0" err="1">
                <a:solidFill>
                  <a:schemeClr val="bg1"/>
                </a:solidFill>
              </a:rPr>
              <a:t>vomen</a:t>
            </a:r>
            <a:r>
              <a:rPr lang="nl-NL" dirty="0">
                <a:solidFill>
                  <a:schemeClr val="bg1"/>
                </a:solidFill>
              </a:rPr>
              <a:t> (discussies, hulp zoeken en ervaringen delen)</a:t>
            </a:r>
          </a:p>
        </p:txBody>
      </p:sp>
    </p:spTree>
    <p:extLst>
      <p:ext uri="{BB962C8B-B14F-4D97-AF65-F5344CB8AC3E}">
        <p14:creationId xmlns:p14="http://schemas.microsoft.com/office/powerpoint/2010/main" val="41794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fill="hold"/>
                                        <p:tgtEl>
                                          <p:spTgt spid="47"/>
                                        </p:tgtEl>
                                        <p:attrNameLst>
                                          <p:attrName>ppt_x</p:attrName>
                                        </p:attrNameLst>
                                      </p:cBhvr>
                                      <p:tavLst>
                                        <p:tav tm="0">
                                          <p:val>
                                            <p:strVal val="#ppt_x"/>
                                          </p:val>
                                        </p:tav>
                                        <p:tav tm="100000">
                                          <p:val>
                                            <p:strVal val="#ppt_x"/>
                                          </p:val>
                                        </p:tav>
                                      </p:tavLst>
                                    </p:anim>
                                    <p:anim calcmode="lin" valueType="num">
                                      <p:cBhvr additive="base">
                                        <p:cTn id="3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CE1E92B-5308-E50D-3986-4312D041C573}"/>
              </a:ext>
            </a:extLst>
          </p:cNvPr>
          <p:cNvPicPr>
            <a:picLocks noChangeAspect="1"/>
          </p:cNvPicPr>
          <p:nvPr/>
        </p:nvPicPr>
        <p:blipFill>
          <a:blip r:embed="rId3"/>
          <a:stretch>
            <a:fillRect/>
          </a:stretch>
        </p:blipFill>
        <p:spPr>
          <a:xfrm>
            <a:off x="1705709" y="1313322"/>
            <a:ext cx="8572941" cy="4369025"/>
          </a:xfrm>
          <a:prstGeom prst="rect">
            <a:avLst/>
          </a:prstGeom>
        </p:spPr>
      </p:pic>
      <p:pic>
        <p:nvPicPr>
          <p:cNvPr id="11" name="Afbeelding 10" descr="Afbeelding met schets, Kinderkunst, tekening, tekenfilm&#10;&#10;Automatisch gegenereerde beschrijving">
            <a:extLst>
              <a:ext uri="{FF2B5EF4-FFF2-40B4-BE49-F238E27FC236}">
                <a16:creationId xmlns:a16="http://schemas.microsoft.com/office/drawing/2014/main" id="{4C6F6506-3A5C-EB41-9A92-133F0CC8B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0" y="573435"/>
            <a:ext cx="2882900" cy="1614424"/>
          </a:xfrm>
          <a:prstGeom prst="rect">
            <a:avLst/>
          </a:prstGeom>
        </p:spPr>
      </p:pic>
      <p:pic>
        <p:nvPicPr>
          <p:cNvPr id="7" name="Afbeelding 6" descr="Afbeelding met persoon, computer, overdekt, Personal computer&#10;&#10;Automatisch gegenereerde beschrijving">
            <a:extLst>
              <a:ext uri="{FF2B5EF4-FFF2-40B4-BE49-F238E27FC236}">
                <a16:creationId xmlns:a16="http://schemas.microsoft.com/office/drawing/2014/main" id="{1516AE47-0ECF-48BB-6383-B84093913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269166"/>
            <a:ext cx="2882900" cy="1621632"/>
          </a:xfrm>
          <a:prstGeom prst="rect">
            <a:avLst/>
          </a:prstGeom>
        </p:spPr>
      </p:pic>
      <p:pic>
        <p:nvPicPr>
          <p:cNvPr id="5" name="Afbeelding 4" descr="Afbeelding met Lijnillustraties, schets, tekening, clipart&#10;&#10;Automatisch gegenereerde beschrijving">
            <a:extLst>
              <a:ext uri="{FF2B5EF4-FFF2-40B4-BE49-F238E27FC236}">
                <a16:creationId xmlns:a16="http://schemas.microsoft.com/office/drawing/2014/main" id="{8DADA6E5-7441-17CC-33F4-CAC1395A8F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0365" y="-21822"/>
            <a:ext cx="2151635" cy="2804937"/>
          </a:xfrm>
          <a:prstGeom prst="rect">
            <a:avLst/>
          </a:prstGeom>
        </p:spPr>
      </p:pic>
      <p:pic>
        <p:nvPicPr>
          <p:cNvPr id="1026" name="Picture 2" descr="Concentratieproblemen op school">
            <a:extLst>
              <a:ext uri="{FF2B5EF4-FFF2-40B4-BE49-F238E27FC236}">
                <a16:creationId xmlns:a16="http://schemas.microsoft.com/office/drawing/2014/main" id="{F3507E74-43DF-6C2D-ACAA-D6EC31B522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75700" y="5462237"/>
            <a:ext cx="3416300" cy="142856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5C1680E-6585-8DF6-1320-54C5E574C778}"/>
              </a:ext>
            </a:extLst>
          </p:cNvPr>
          <p:cNvSpPr>
            <a:spLocks noGrp="1"/>
          </p:cNvSpPr>
          <p:nvPr>
            <p:ph type="title"/>
          </p:nvPr>
        </p:nvSpPr>
        <p:spPr>
          <a:xfrm>
            <a:off x="2512379" y="0"/>
            <a:ext cx="6959600" cy="1003300"/>
          </a:xfrm>
        </p:spPr>
        <p:txBody>
          <a:bodyPr/>
          <a:lstStyle/>
          <a:p>
            <a:r>
              <a:rPr lang="nl-NL" dirty="0" err="1"/>
              <a:t>Splendid</a:t>
            </a:r>
            <a:r>
              <a:rPr lang="nl-NL" dirty="0"/>
              <a:t> Blended </a:t>
            </a:r>
            <a:r>
              <a:rPr lang="nl-NL" dirty="0" err="1"/>
              <a:t>Education</a:t>
            </a:r>
            <a:r>
              <a:rPr lang="nl-NL" dirty="0"/>
              <a:t>!</a:t>
            </a:r>
          </a:p>
        </p:txBody>
      </p:sp>
    </p:spTree>
    <p:extLst>
      <p:ext uri="{BB962C8B-B14F-4D97-AF65-F5344CB8AC3E}">
        <p14:creationId xmlns:p14="http://schemas.microsoft.com/office/powerpoint/2010/main" val="264676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1+#ppt_w/2"/>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8D9C1-838F-5FAD-4CC9-D222DB5AE190}"/>
              </a:ext>
            </a:extLst>
          </p:cNvPr>
          <p:cNvSpPr>
            <a:spLocks noGrp="1"/>
          </p:cNvSpPr>
          <p:nvPr>
            <p:ph type="title"/>
          </p:nvPr>
        </p:nvSpPr>
        <p:spPr/>
        <p:txBody>
          <a:bodyPr/>
          <a:lstStyle/>
          <a:p>
            <a:r>
              <a:rPr lang="nl-NL" dirty="0"/>
              <a:t>Vragen na Corona-periode</a:t>
            </a:r>
          </a:p>
        </p:txBody>
      </p:sp>
      <p:sp>
        <p:nvSpPr>
          <p:cNvPr id="3" name="Tijdelijke aanduiding voor inhoud 2">
            <a:extLst>
              <a:ext uri="{FF2B5EF4-FFF2-40B4-BE49-F238E27FC236}">
                <a16:creationId xmlns:a16="http://schemas.microsoft.com/office/drawing/2014/main" id="{135F4B50-26D6-6DFE-BA64-722DB8595B0A}"/>
              </a:ext>
            </a:extLst>
          </p:cNvPr>
          <p:cNvSpPr>
            <a:spLocks noGrp="1"/>
          </p:cNvSpPr>
          <p:nvPr>
            <p:ph idx="1"/>
          </p:nvPr>
        </p:nvSpPr>
        <p:spPr/>
        <p:txBody>
          <a:bodyPr>
            <a:normAutofit/>
          </a:bodyPr>
          <a:lstStyle/>
          <a:p>
            <a:r>
              <a:rPr lang="nl-NL" dirty="0">
                <a:latin typeface="Calibri" panose="020F0502020204030204" pitchFamily="34" charset="0"/>
                <a:ea typeface="Calibri" panose="020F0502020204030204" pitchFamily="34" charset="0"/>
                <a:cs typeface="Times New Roman" panose="02020603050405020304" pitchFamily="18" charset="0"/>
              </a:rPr>
              <a:t>Gebruiken docenten nog de</a:t>
            </a:r>
            <a:r>
              <a:rPr lang="nl-NL" dirty="0">
                <a:effectLst/>
                <a:latin typeface="Calibri" panose="020F0502020204030204" pitchFamily="34" charset="0"/>
                <a:ea typeface="Calibri" panose="020F0502020204030204" pitchFamily="34" charset="0"/>
                <a:cs typeface="Times New Roman" panose="02020603050405020304" pitchFamily="18" charset="0"/>
              </a:rPr>
              <a:t> off site leeractiviteiten na Corona?</a:t>
            </a:r>
          </a:p>
          <a:p>
            <a:r>
              <a:rPr lang="nl-NL" dirty="0">
                <a:effectLst/>
                <a:latin typeface="Calibri" panose="020F0502020204030204" pitchFamily="34" charset="0"/>
                <a:ea typeface="Calibri" panose="020F0502020204030204" pitchFamily="34" charset="0"/>
                <a:cs typeface="Times New Roman" panose="02020603050405020304" pitchFamily="18" charset="0"/>
              </a:rPr>
              <a:t>Reactie studenten op de combinatie off site en on site?</a:t>
            </a:r>
          </a:p>
          <a:p>
            <a:r>
              <a:rPr lang="nl-NL" dirty="0">
                <a:latin typeface="Calibri" panose="020F0502020204030204" pitchFamily="34" charset="0"/>
                <a:ea typeface="Calibri" panose="020F0502020204030204" pitchFamily="34" charset="0"/>
                <a:cs typeface="Times New Roman" panose="02020603050405020304" pitchFamily="18" charset="0"/>
              </a:rPr>
              <a:t>Leerproces</a:t>
            </a:r>
            <a:r>
              <a:rPr lang="nl-NL" dirty="0">
                <a:effectLst/>
                <a:latin typeface="Calibri" panose="020F0502020204030204" pitchFamily="34" charset="0"/>
                <a:ea typeface="Calibri" panose="020F0502020204030204" pitchFamily="34" charset="0"/>
                <a:cs typeface="Times New Roman" panose="02020603050405020304" pitchFamily="18" charset="0"/>
              </a:rPr>
              <a:t> in dit ‘nieuwe’ Blended onderwijs? </a:t>
            </a:r>
          </a:p>
          <a:p>
            <a:r>
              <a:rPr lang="nl-NL" dirty="0">
                <a:effectLst/>
                <a:latin typeface="Calibri" panose="020F0502020204030204" pitchFamily="34" charset="0"/>
                <a:ea typeface="Calibri" panose="020F0502020204030204" pitchFamily="34" charset="0"/>
                <a:cs typeface="Times New Roman" panose="02020603050405020304" pitchFamily="18" charset="0"/>
              </a:rPr>
              <a:t>Welke competenties hebben docenten al of nodig voor Blended onderwijs? </a:t>
            </a:r>
            <a:endParaRPr lang="nl-NL" dirty="0"/>
          </a:p>
        </p:txBody>
      </p:sp>
      <p:pic>
        <p:nvPicPr>
          <p:cNvPr id="5" name="Graphic 4" descr="Afstandsonderwijs taal met effen opvulling">
            <a:extLst>
              <a:ext uri="{FF2B5EF4-FFF2-40B4-BE49-F238E27FC236}">
                <a16:creationId xmlns:a16="http://schemas.microsoft.com/office/drawing/2014/main" id="{58C52EE3-6CDF-99B4-BDF6-AB54AE5094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93020" y="4667489"/>
            <a:ext cx="1778000" cy="1778000"/>
          </a:xfrm>
          <a:prstGeom prst="rect">
            <a:avLst/>
          </a:prstGeom>
        </p:spPr>
      </p:pic>
      <p:pic>
        <p:nvPicPr>
          <p:cNvPr id="7" name="Graphic 6" descr="Klaslokaal met effen opvulling">
            <a:extLst>
              <a:ext uri="{FF2B5EF4-FFF2-40B4-BE49-F238E27FC236}">
                <a16:creationId xmlns:a16="http://schemas.microsoft.com/office/drawing/2014/main" id="{30F200C1-9B21-329A-ADAD-945EC2A3D8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13500" y="4001294"/>
            <a:ext cx="2712720" cy="2712720"/>
          </a:xfrm>
          <a:prstGeom prst="rect">
            <a:avLst/>
          </a:prstGeom>
        </p:spPr>
      </p:pic>
      <p:pic>
        <p:nvPicPr>
          <p:cNvPr id="9" name="Graphic 8" descr="Geestelijke gezondheid met effen opvulling">
            <a:extLst>
              <a:ext uri="{FF2B5EF4-FFF2-40B4-BE49-F238E27FC236}">
                <a16:creationId xmlns:a16="http://schemas.microsoft.com/office/drawing/2014/main" id="{396BFFA8-BDC4-12B0-66E0-62CF72E2E4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96940" y="4180840"/>
            <a:ext cx="815340" cy="815340"/>
          </a:xfrm>
          <a:prstGeom prst="rect">
            <a:avLst/>
          </a:prstGeom>
        </p:spPr>
      </p:pic>
      <p:pic>
        <p:nvPicPr>
          <p:cNvPr id="10" name="Graphic 9" descr="Geestelijke gezondheid met effen opvulling">
            <a:extLst>
              <a:ext uri="{FF2B5EF4-FFF2-40B4-BE49-F238E27FC236}">
                <a16:creationId xmlns:a16="http://schemas.microsoft.com/office/drawing/2014/main" id="{2F193565-4F31-2AF2-F97F-0D7080F78A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42157" y="5556489"/>
            <a:ext cx="649923" cy="649923"/>
          </a:xfrm>
          <a:prstGeom prst="rect">
            <a:avLst/>
          </a:prstGeom>
        </p:spPr>
      </p:pic>
      <p:sp>
        <p:nvSpPr>
          <p:cNvPr id="4" name="Kruis 3">
            <a:extLst>
              <a:ext uri="{FF2B5EF4-FFF2-40B4-BE49-F238E27FC236}">
                <a16:creationId xmlns:a16="http://schemas.microsoft.com/office/drawing/2014/main" id="{4362CC29-8358-5FA4-DDD8-8A65267CC927}"/>
              </a:ext>
            </a:extLst>
          </p:cNvPr>
          <p:cNvSpPr/>
          <p:nvPr/>
        </p:nvSpPr>
        <p:spPr>
          <a:xfrm>
            <a:off x="9222907" y="4797813"/>
            <a:ext cx="533400" cy="559841"/>
          </a:xfrm>
          <a:prstGeom prst="plus">
            <a:avLst>
              <a:gd name="adj" fmla="val 397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1138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ep 76">
            <a:extLst>
              <a:ext uri="{FF2B5EF4-FFF2-40B4-BE49-F238E27FC236}">
                <a16:creationId xmlns:a16="http://schemas.microsoft.com/office/drawing/2014/main" id="{D7B67D31-5CC4-1180-FA60-D4AC612F3BD3}"/>
              </a:ext>
            </a:extLst>
          </p:cNvPr>
          <p:cNvGrpSpPr/>
          <p:nvPr/>
        </p:nvGrpSpPr>
        <p:grpSpPr>
          <a:xfrm>
            <a:off x="4778118" y="2004560"/>
            <a:ext cx="2334907" cy="1933922"/>
            <a:chOff x="5050348" y="2386952"/>
            <a:chExt cx="2334907" cy="1933922"/>
          </a:xfrm>
        </p:grpSpPr>
        <p:grpSp>
          <p:nvGrpSpPr>
            <p:cNvPr id="68" name="Groep 67">
              <a:extLst>
                <a:ext uri="{FF2B5EF4-FFF2-40B4-BE49-F238E27FC236}">
                  <a16:creationId xmlns:a16="http://schemas.microsoft.com/office/drawing/2014/main" id="{B263EBAF-EA0A-2B96-9A1A-9C6E8E96D182}"/>
                </a:ext>
              </a:extLst>
            </p:cNvPr>
            <p:cNvGrpSpPr/>
            <p:nvPr/>
          </p:nvGrpSpPr>
          <p:grpSpPr>
            <a:xfrm>
              <a:off x="5562701" y="2386952"/>
              <a:ext cx="1822554" cy="1933922"/>
              <a:chOff x="5834166" y="2379462"/>
              <a:chExt cx="1822554" cy="1933922"/>
            </a:xfrm>
          </p:grpSpPr>
          <p:pic>
            <p:nvPicPr>
              <p:cNvPr id="13" name="Graphic 12" descr="School met effen opvulling">
                <a:extLst>
                  <a:ext uri="{FF2B5EF4-FFF2-40B4-BE49-F238E27FC236}">
                    <a16:creationId xmlns:a16="http://schemas.microsoft.com/office/drawing/2014/main" id="{3A8198BF-A79D-67F5-CD0D-3E29C09208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4166" y="2490830"/>
                <a:ext cx="1822554" cy="1822554"/>
              </a:xfrm>
              <a:prstGeom prst="rect">
                <a:avLst/>
              </a:prstGeom>
            </p:spPr>
          </p:pic>
          <p:sp>
            <p:nvSpPr>
              <p:cNvPr id="20" name="Tekstvak 19">
                <a:extLst>
                  <a:ext uri="{FF2B5EF4-FFF2-40B4-BE49-F238E27FC236}">
                    <a16:creationId xmlns:a16="http://schemas.microsoft.com/office/drawing/2014/main" id="{7DF0FB43-DF45-A32E-568C-24C9A1A9ADCF}"/>
                  </a:ext>
                </a:extLst>
              </p:cNvPr>
              <p:cNvSpPr txBox="1"/>
              <p:nvPr/>
            </p:nvSpPr>
            <p:spPr>
              <a:xfrm>
                <a:off x="6278850" y="2379462"/>
                <a:ext cx="948080" cy="461665"/>
              </a:xfrm>
              <a:prstGeom prst="rect">
                <a:avLst/>
              </a:prstGeom>
              <a:noFill/>
            </p:spPr>
            <p:txBody>
              <a:bodyPr wrap="none" rtlCol="0">
                <a:spAutoFit/>
              </a:bodyPr>
              <a:lstStyle/>
              <a:p>
                <a:r>
                  <a:rPr lang="nl-NL" sz="2400" dirty="0" err="1"/>
                  <a:t>WdKA</a:t>
                </a:r>
                <a:endParaRPr lang="nl-NL" sz="2400" dirty="0"/>
              </a:p>
            </p:txBody>
          </p:sp>
        </p:grpSp>
        <p:grpSp>
          <p:nvGrpSpPr>
            <p:cNvPr id="33" name="Groep 32">
              <a:extLst>
                <a:ext uri="{FF2B5EF4-FFF2-40B4-BE49-F238E27FC236}">
                  <a16:creationId xmlns:a16="http://schemas.microsoft.com/office/drawing/2014/main" id="{6BC5CC17-F1A1-BD03-3D06-DE8234C82C78}"/>
                </a:ext>
              </a:extLst>
            </p:cNvPr>
            <p:cNvGrpSpPr/>
            <p:nvPr/>
          </p:nvGrpSpPr>
          <p:grpSpPr>
            <a:xfrm>
              <a:off x="5050348" y="2498320"/>
              <a:ext cx="914400" cy="914400"/>
              <a:chOff x="858913" y="2136896"/>
              <a:chExt cx="914400" cy="914400"/>
            </a:xfrm>
          </p:grpSpPr>
          <p:pic>
            <p:nvPicPr>
              <p:cNvPr id="34" name="Graphic 33" descr="Klaslokaal met effen opvulling">
                <a:extLst>
                  <a:ext uri="{FF2B5EF4-FFF2-40B4-BE49-F238E27FC236}">
                    <a16:creationId xmlns:a16="http://schemas.microsoft.com/office/drawing/2014/main" id="{EEF977AE-2342-D050-3DD6-5583EDB669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913" y="2136896"/>
                <a:ext cx="914400" cy="914400"/>
              </a:xfrm>
              <a:prstGeom prst="rect">
                <a:avLst/>
              </a:prstGeom>
            </p:spPr>
          </p:pic>
          <p:sp>
            <p:nvSpPr>
              <p:cNvPr id="35" name="Rechthoek 34">
                <a:extLst>
                  <a:ext uri="{FF2B5EF4-FFF2-40B4-BE49-F238E27FC236}">
                    <a16:creationId xmlns:a16="http://schemas.microsoft.com/office/drawing/2014/main" id="{076ED30C-9BB5-EB83-C19D-821AD7874910}"/>
                  </a:ext>
                </a:extLst>
              </p:cNvPr>
              <p:cNvSpPr/>
              <p:nvPr/>
            </p:nvSpPr>
            <p:spPr>
              <a:xfrm>
                <a:off x="1545106" y="2721217"/>
                <a:ext cx="228207" cy="25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83" name="Groep 82">
            <a:extLst>
              <a:ext uri="{FF2B5EF4-FFF2-40B4-BE49-F238E27FC236}">
                <a16:creationId xmlns:a16="http://schemas.microsoft.com/office/drawing/2014/main" id="{BD30663E-2772-110C-06CA-3ACEAC6EF2BD}"/>
              </a:ext>
            </a:extLst>
          </p:cNvPr>
          <p:cNvGrpSpPr/>
          <p:nvPr/>
        </p:nvGrpSpPr>
        <p:grpSpPr>
          <a:xfrm>
            <a:off x="7344553" y="3163319"/>
            <a:ext cx="2256506" cy="1867768"/>
            <a:chOff x="7641594" y="3131586"/>
            <a:chExt cx="2256506" cy="1867768"/>
          </a:xfrm>
        </p:grpSpPr>
        <p:grpSp>
          <p:nvGrpSpPr>
            <p:cNvPr id="70" name="Groep 69">
              <a:extLst>
                <a:ext uri="{FF2B5EF4-FFF2-40B4-BE49-F238E27FC236}">
                  <a16:creationId xmlns:a16="http://schemas.microsoft.com/office/drawing/2014/main" id="{BEF4E485-C236-C2D1-7581-5126EE5B851E}"/>
                </a:ext>
              </a:extLst>
            </p:cNvPr>
            <p:cNvGrpSpPr/>
            <p:nvPr/>
          </p:nvGrpSpPr>
          <p:grpSpPr>
            <a:xfrm>
              <a:off x="7641594" y="3131586"/>
              <a:ext cx="1704827" cy="1867768"/>
              <a:chOff x="8132999" y="3392552"/>
              <a:chExt cx="1704827" cy="1867768"/>
            </a:xfrm>
          </p:grpSpPr>
          <p:pic>
            <p:nvPicPr>
              <p:cNvPr id="14" name="Graphic 13" descr="Bank met effen opvulling">
                <a:extLst>
                  <a:ext uri="{FF2B5EF4-FFF2-40B4-BE49-F238E27FC236}">
                    <a16:creationId xmlns:a16="http://schemas.microsoft.com/office/drawing/2014/main" id="{6C9FBC8D-604B-9C08-1FB7-84C4240288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32999" y="3555493"/>
                <a:ext cx="1704827" cy="1704827"/>
              </a:xfrm>
              <a:prstGeom prst="rect">
                <a:avLst/>
              </a:prstGeom>
            </p:spPr>
          </p:pic>
          <p:sp>
            <p:nvSpPr>
              <p:cNvPr id="16" name="Tekstvak 15">
                <a:extLst>
                  <a:ext uri="{FF2B5EF4-FFF2-40B4-BE49-F238E27FC236}">
                    <a16:creationId xmlns:a16="http://schemas.microsoft.com/office/drawing/2014/main" id="{370D50DC-2F5C-C445-DE6C-0FD78B20F89C}"/>
                  </a:ext>
                </a:extLst>
              </p:cNvPr>
              <p:cNvSpPr txBox="1"/>
              <p:nvPr/>
            </p:nvSpPr>
            <p:spPr>
              <a:xfrm>
                <a:off x="8596214" y="3392552"/>
                <a:ext cx="688009" cy="461665"/>
              </a:xfrm>
              <a:prstGeom prst="rect">
                <a:avLst/>
              </a:prstGeom>
              <a:noFill/>
            </p:spPr>
            <p:txBody>
              <a:bodyPr wrap="none" rtlCol="0">
                <a:spAutoFit/>
              </a:bodyPr>
              <a:lstStyle/>
              <a:p>
                <a:r>
                  <a:rPr lang="nl-NL" sz="2400" dirty="0"/>
                  <a:t>CMI</a:t>
                </a:r>
              </a:p>
            </p:txBody>
          </p:sp>
        </p:grpSp>
        <p:grpSp>
          <p:nvGrpSpPr>
            <p:cNvPr id="42" name="Groep 41">
              <a:extLst>
                <a:ext uri="{FF2B5EF4-FFF2-40B4-BE49-F238E27FC236}">
                  <a16:creationId xmlns:a16="http://schemas.microsoft.com/office/drawing/2014/main" id="{2F089B97-46A1-E4F3-8462-1C626EDE07C6}"/>
                </a:ext>
              </a:extLst>
            </p:cNvPr>
            <p:cNvGrpSpPr/>
            <p:nvPr/>
          </p:nvGrpSpPr>
          <p:grpSpPr>
            <a:xfrm>
              <a:off x="8983700" y="4019979"/>
              <a:ext cx="914400" cy="914400"/>
              <a:chOff x="858913" y="2136896"/>
              <a:chExt cx="914400" cy="914400"/>
            </a:xfrm>
          </p:grpSpPr>
          <p:pic>
            <p:nvPicPr>
              <p:cNvPr id="43" name="Graphic 42" descr="Klaslokaal met effen opvulling">
                <a:extLst>
                  <a:ext uri="{FF2B5EF4-FFF2-40B4-BE49-F238E27FC236}">
                    <a16:creationId xmlns:a16="http://schemas.microsoft.com/office/drawing/2014/main" id="{7956D9A3-3AA9-9ABF-FE47-BEE371D082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913" y="2136896"/>
                <a:ext cx="914400" cy="914400"/>
              </a:xfrm>
              <a:prstGeom prst="rect">
                <a:avLst/>
              </a:prstGeom>
            </p:spPr>
          </p:pic>
          <p:sp>
            <p:nvSpPr>
              <p:cNvPr id="44" name="Rechthoek 43">
                <a:extLst>
                  <a:ext uri="{FF2B5EF4-FFF2-40B4-BE49-F238E27FC236}">
                    <a16:creationId xmlns:a16="http://schemas.microsoft.com/office/drawing/2014/main" id="{714B9B88-81FE-1272-9B1B-45214A44990B}"/>
                  </a:ext>
                </a:extLst>
              </p:cNvPr>
              <p:cNvSpPr/>
              <p:nvPr/>
            </p:nvSpPr>
            <p:spPr>
              <a:xfrm>
                <a:off x="1545106" y="2721217"/>
                <a:ext cx="228207" cy="25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78" name="Groep 77">
            <a:extLst>
              <a:ext uri="{FF2B5EF4-FFF2-40B4-BE49-F238E27FC236}">
                <a16:creationId xmlns:a16="http://schemas.microsoft.com/office/drawing/2014/main" id="{670AAEED-63FB-2C5F-78E5-2E28F1971DFD}"/>
              </a:ext>
            </a:extLst>
          </p:cNvPr>
          <p:cNvGrpSpPr/>
          <p:nvPr/>
        </p:nvGrpSpPr>
        <p:grpSpPr>
          <a:xfrm>
            <a:off x="2338830" y="4661540"/>
            <a:ext cx="2664260" cy="1904457"/>
            <a:chOff x="1539854" y="4800255"/>
            <a:chExt cx="2664260" cy="1904457"/>
          </a:xfrm>
        </p:grpSpPr>
        <p:grpSp>
          <p:nvGrpSpPr>
            <p:cNvPr id="73" name="Groep 72">
              <a:extLst>
                <a:ext uri="{FF2B5EF4-FFF2-40B4-BE49-F238E27FC236}">
                  <a16:creationId xmlns:a16="http://schemas.microsoft.com/office/drawing/2014/main" id="{5D9B59BD-6B3F-2499-FF37-19F398746B16}"/>
                </a:ext>
              </a:extLst>
            </p:cNvPr>
            <p:cNvGrpSpPr/>
            <p:nvPr/>
          </p:nvGrpSpPr>
          <p:grpSpPr>
            <a:xfrm>
              <a:off x="1539854" y="4800255"/>
              <a:ext cx="1749860" cy="1904457"/>
              <a:chOff x="1702234" y="4730813"/>
              <a:chExt cx="1749860" cy="1904457"/>
            </a:xfrm>
          </p:grpSpPr>
          <p:pic>
            <p:nvPicPr>
              <p:cNvPr id="15" name="Graphic 14" descr="Moderne architectuur met effen opvulling">
                <a:extLst>
                  <a:ext uri="{FF2B5EF4-FFF2-40B4-BE49-F238E27FC236}">
                    <a16:creationId xmlns:a16="http://schemas.microsoft.com/office/drawing/2014/main" id="{8E943CB5-2EA8-F1E0-C949-B817FC58D6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02234" y="4885410"/>
                <a:ext cx="1749860" cy="1749860"/>
              </a:xfrm>
              <a:prstGeom prst="rect">
                <a:avLst/>
              </a:prstGeom>
            </p:spPr>
          </p:pic>
          <p:sp>
            <p:nvSpPr>
              <p:cNvPr id="23" name="Tekstvak 22">
                <a:extLst>
                  <a:ext uri="{FF2B5EF4-FFF2-40B4-BE49-F238E27FC236}">
                    <a16:creationId xmlns:a16="http://schemas.microsoft.com/office/drawing/2014/main" id="{FB862CDF-5ECC-B0BD-C7AA-BDBD668338A7}"/>
                  </a:ext>
                </a:extLst>
              </p:cNvPr>
              <p:cNvSpPr txBox="1"/>
              <p:nvPr/>
            </p:nvSpPr>
            <p:spPr>
              <a:xfrm>
                <a:off x="2336029" y="4730813"/>
                <a:ext cx="691215" cy="461665"/>
              </a:xfrm>
              <a:prstGeom prst="rect">
                <a:avLst/>
              </a:prstGeom>
              <a:noFill/>
            </p:spPr>
            <p:txBody>
              <a:bodyPr wrap="none" rtlCol="0">
                <a:spAutoFit/>
              </a:bodyPr>
              <a:lstStyle/>
              <a:p>
                <a:r>
                  <a:rPr lang="nl-NL" sz="2400" dirty="0"/>
                  <a:t>RMI</a:t>
                </a:r>
              </a:p>
            </p:txBody>
          </p:sp>
        </p:grpSp>
        <p:grpSp>
          <p:nvGrpSpPr>
            <p:cNvPr id="48" name="Groep 47">
              <a:extLst>
                <a:ext uri="{FF2B5EF4-FFF2-40B4-BE49-F238E27FC236}">
                  <a16:creationId xmlns:a16="http://schemas.microsoft.com/office/drawing/2014/main" id="{F4C2DBF1-881B-B153-BFAC-CAF004669EBE}"/>
                </a:ext>
              </a:extLst>
            </p:cNvPr>
            <p:cNvGrpSpPr/>
            <p:nvPr/>
          </p:nvGrpSpPr>
          <p:grpSpPr>
            <a:xfrm>
              <a:off x="3289714" y="5172584"/>
              <a:ext cx="914400" cy="914400"/>
              <a:chOff x="858913" y="2136896"/>
              <a:chExt cx="914400" cy="914400"/>
            </a:xfrm>
          </p:grpSpPr>
          <p:pic>
            <p:nvPicPr>
              <p:cNvPr id="49" name="Graphic 48" descr="Klaslokaal met effen opvulling">
                <a:extLst>
                  <a:ext uri="{FF2B5EF4-FFF2-40B4-BE49-F238E27FC236}">
                    <a16:creationId xmlns:a16="http://schemas.microsoft.com/office/drawing/2014/main" id="{93C6D443-50FA-693A-4191-47E55C4E54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913" y="2136896"/>
                <a:ext cx="914400" cy="914400"/>
              </a:xfrm>
              <a:prstGeom prst="rect">
                <a:avLst/>
              </a:prstGeom>
            </p:spPr>
          </p:pic>
          <p:sp>
            <p:nvSpPr>
              <p:cNvPr id="50" name="Rechthoek 49">
                <a:extLst>
                  <a:ext uri="{FF2B5EF4-FFF2-40B4-BE49-F238E27FC236}">
                    <a16:creationId xmlns:a16="http://schemas.microsoft.com/office/drawing/2014/main" id="{CAD63061-08DF-91FB-0911-3DDFF86D1B4C}"/>
                  </a:ext>
                </a:extLst>
              </p:cNvPr>
              <p:cNvSpPr/>
              <p:nvPr/>
            </p:nvSpPr>
            <p:spPr>
              <a:xfrm>
                <a:off x="1545106" y="2721217"/>
                <a:ext cx="228207" cy="25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nvGrpSpPr>
          <p:cNvPr id="79" name="Groep 78">
            <a:extLst>
              <a:ext uri="{FF2B5EF4-FFF2-40B4-BE49-F238E27FC236}">
                <a16:creationId xmlns:a16="http://schemas.microsoft.com/office/drawing/2014/main" id="{A0AAC5F7-D636-94ED-154F-2990CC5C6A6A}"/>
              </a:ext>
            </a:extLst>
          </p:cNvPr>
          <p:cNvGrpSpPr/>
          <p:nvPr/>
        </p:nvGrpSpPr>
        <p:grpSpPr>
          <a:xfrm>
            <a:off x="5932692" y="4933667"/>
            <a:ext cx="2244347" cy="1623014"/>
            <a:chOff x="4694278" y="4448813"/>
            <a:chExt cx="2244347" cy="1623014"/>
          </a:xfrm>
        </p:grpSpPr>
        <p:grpSp>
          <p:nvGrpSpPr>
            <p:cNvPr id="72" name="Groep 71">
              <a:extLst>
                <a:ext uri="{FF2B5EF4-FFF2-40B4-BE49-F238E27FC236}">
                  <a16:creationId xmlns:a16="http://schemas.microsoft.com/office/drawing/2014/main" id="{01EBC148-C909-35D9-AB0A-03D1E94877AD}"/>
                </a:ext>
              </a:extLst>
            </p:cNvPr>
            <p:cNvGrpSpPr/>
            <p:nvPr/>
          </p:nvGrpSpPr>
          <p:grpSpPr>
            <a:xfrm>
              <a:off x="4694278" y="4448813"/>
              <a:ext cx="1448523" cy="1623014"/>
              <a:chOff x="4897506" y="4710919"/>
              <a:chExt cx="1448523" cy="1623014"/>
            </a:xfrm>
          </p:grpSpPr>
          <p:pic>
            <p:nvPicPr>
              <p:cNvPr id="9" name="Graphic 8" descr="Bank met effen opvulling">
                <a:extLst>
                  <a:ext uri="{FF2B5EF4-FFF2-40B4-BE49-F238E27FC236}">
                    <a16:creationId xmlns:a16="http://schemas.microsoft.com/office/drawing/2014/main" id="{2A2B2E3D-0B0C-7B3F-CECE-EE5DF7D4E9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97506" y="4885410"/>
                <a:ext cx="1448523" cy="1448523"/>
              </a:xfrm>
              <a:prstGeom prst="rect">
                <a:avLst/>
              </a:prstGeom>
            </p:spPr>
          </p:pic>
          <p:sp>
            <p:nvSpPr>
              <p:cNvPr id="21" name="Tekstvak 20">
                <a:extLst>
                  <a:ext uri="{FF2B5EF4-FFF2-40B4-BE49-F238E27FC236}">
                    <a16:creationId xmlns:a16="http://schemas.microsoft.com/office/drawing/2014/main" id="{33532E37-AE96-BC25-AF2A-81CFEA9059B4}"/>
                  </a:ext>
                </a:extLst>
              </p:cNvPr>
              <p:cNvSpPr txBox="1"/>
              <p:nvPr/>
            </p:nvSpPr>
            <p:spPr>
              <a:xfrm>
                <a:off x="5313736" y="4710919"/>
                <a:ext cx="651012" cy="461665"/>
              </a:xfrm>
              <a:prstGeom prst="rect">
                <a:avLst/>
              </a:prstGeom>
              <a:noFill/>
            </p:spPr>
            <p:txBody>
              <a:bodyPr wrap="none" rtlCol="0">
                <a:spAutoFit/>
              </a:bodyPr>
              <a:lstStyle/>
              <a:p>
                <a:r>
                  <a:rPr lang="nl-NL" sz="2400" dirty="0"/>
                  <a:t>EAS</a:t>
                </a:r>
              </a:p>
            </p:txBody>
          </p:sp>
        </p:grpSp>
        <p:grpSp>
          <p:nvGrpSpPr>
            <p:cNvPr id="51" name="Groep 50">
              <a:extLst>
                <a:ext uri="{FF2B5EF4-FFF2-40B4-BE49-F238E27FC236}">
                  <a16:creationId xmlns:a16="http://schemas.microsoft.com/office/drawing/2014/main" id="{F5BD49D4-3A2C-45EB-A3AE-4B4C68DE5379}"/>
                </a:ext>
              </a:extLst>
            </p:cNvPr>
            <p:cNvGrpSpPr/>
            <p:nvPr/>
          </p:nvGrpSpPr>
          <p:grpSpPr>
            <a:xfrm>
              <a:off x="6024225" y="5026521"/>
              <a:ext cx="914400" cy="914400"/>
              <a:chOff x="858913" y="2136896"/>
              <a:chExt cx="914400" cy="914400"/>
            </a:xfrm>
          </p:grpSpPr>
          <p:pic>
            <p:nvPicPr>
              <p:cNvPr id="52" name="Graphic 51" descr="Klaslokaal met effen opvulling">
                <a:extLst>
                  <a:ext uri="{FF2B5EF4-FFF2-40B4-BE49-F238E27FC236}">
                    <a16:creationId xmlns:a16="http://schemas.microsoft.com/office/drawing/2014/main" id="{2232395E-7DC5-FA0F-EFCD-DF189667B7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913" y="2136896"/>
                <a:ext cx="914400" cy="914400"/>
              </a:xfrm>
              <a:prstGeom prst="rect">
                <a:avLst/>
              </a:prstGeom>
            </p:spPr>
          </p:pic>
          <p:sp>
            <p:nvSpPr>
              <p:cNvPr id="53" name="Rechthoek 52">
                <a:extLst>
                  <a:ext uri="{FF2B5EF4-FFF2-40B4-BE49-F238E27FC236}">
                    <a16:creationId xmlns:a16="http://schemas.microsoft.com/office/drawing/2014/main" id="{06385235-F0B9-E14B-F44D-66D6A04D4660}"/>
                  </a:ext>
                </a:extLst>
              </p:cNvPr>
              <p:cNvSpPr/>
              <p:nvPr/>
            </p:nvSpPr>
            <p:spPr>
              <a:xfrm>
                <a:off x="1545106" y="2721217"/>
                <a:ext cx="228207" cy="25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pic>
        <p:nvPicPr>
          <p:cNvPr id="61" name="Graphic 60" descr="Hoofd met radertjes met effen opvulling">
            <a:extLst>
              <a:ext uri="{FF2B5EF4-FFF2-40B4-BE49-F238E27FC236}">
                <a16:creationId xmlns:a16="http://schemas.microsoft.com/office/drawing/2014/main" id="{FCE70484-916F-0342-7DEF-F1817F0C648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0444" y="267026"/>
            <a:ext cx="914400" cy="914400"/>
          </a:xfrm>
          <a:prstGeom prst="rect">
            <a:avLst/>
          </a:prstGeom>
        </p:spPr>
      </p:pic>
      <p:pic>
        <p:nvPicPr>
          <p:cNvPr id="63" name="Graphic 62" descr="Gebarentaal silhouet">
            <a:extLst>
              <a:ext uri="{FF2B5EF4-FFF2-40B4-BE49-F238E27FC236}">
                <a16:creationId xmlns:a16="http://schemas.microsoft.com/office/drawing/2014/main" id="{A948EA21-8BA5-864A-9435-8A55B7AB85C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98075" y="237143"/>
            <a:ext cx="914400" cy="914400"/>
          </a:xfrm>
          <a:prstGeom prst="rect">
            <a:avLst/>
          </a:prstGeom>
        </p:spPr>
      </p:pic>
      <p:pic>
        <p:nvPicPr>
          <p:cNvPr id="65" name="Graphic 64" descr="Ongeduldig met effen opvulling">
            <a:extLst>
              <a:ext uri="{FF2B5EF4-FFF2-40B4-BE49-F238E27FC236}">
                <a16:creationId xmlns:a16="http://schemas.microsoft.com/office/drawing/2014/main" id="{AAE6F1BF-7117-7E35-BCA2-B04CF16E3D7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251639" y="314262"/>
            <a:ext cx="914400" cy="914400"/>
          </a:xfrm>
          <a:prstGeom prst="rect">
            <a:avLst/>
          </a:prstGeom>
        </p:spPr>
      </p:pic>
      <p:grpSp>
        <p:nvGrpSpPr>
          <p:cNvPr id="76" name="Groep 75">
            <a:extLst>
              <a:ext uri="{FF2B5EF4-FFF2-40B4-BE49-F238E27FC236}">
                <a16:creationId xmlns:a16="http://schemas.microsoft.com/office/drawing/2014/main" id="{05BDCDA7-EB82-8527-9E95-D61971214655}"/>
              </a:ext>
            </a:extLst>
          </p:cNvPr>
          <p:cNvGrpSpPr/>
          <p:nvPr/>
        </p:nvGrpSpPr>
        <p:grpSpPr>
          <a:xfrm>
            <a:off x="627778" y="1773728"/>
            <a:ext cx="3302912" cy="2696520"/>
            <a:chOff x="1021962" y="1845000"/>
            <a:chExt cx="3302912" cy="2696520"/>
          </a:xfrm>
        </p:grpSpPr>
        <p:grpSp>
          <p:nvGrpSpPr>
            <p:cNvPr id="29" name="Groep 28">
              <a:extLst>
                <a:ext uri="{FF2B5EF4-FFF2-40B4-BE49-F238E27FC236}">
                  <a16:creationId xmlns:a16="http://schemas.microsoft.com/office/drawing/2014/main" id="{DDE519F7-14F7-FC90-E3A7-AAB2942ADD11}"/>
                </a:ext>
              </a:extLst>
            </p:cNvPr>
            <p:cNvGrpSpPr/>
            <p:nvPr/>
          </p:nvGrpSpPr>
          <p:grpSpPr>
            <a:xfrm>
              <a:off x="1265423" y="2090117"/>
              <a:ext cx="914400" cy="914400"/>
              <a:chOff x="858913" y="2136896"/>
              <a:chExt cx="914400" cy="914400"/>
            </a:xfrm>
          </p:grpSpPr>
          <p:pic>
            <p:nvPicPr>
              <p:cNvPr id="27" name="Graphic 26" descr="Klaslokaal met effen opvulling">
                <a:extLst>
                  <a:ext uri="{FF2B5EF4-FFF2-40B4-BE49-F238E27FC236}">
                    <a16:creationId xmlns:a16="http://schemas.microsoft.com/office/drawing/2014/main" id="{3187DD23-271A-C258-2F01-0D5CA03679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913" y="2136896"/>
                <a:ext cx="914400" cy="914400"/>
              </a:xfrm>
              <a:prstGeom prst="rect">
                <a:avLst/>
              </a:prstGeom>
            </p:spPr>
          </p:pic>
          <p:sp>
            <p:nvSpPr>
              <p:cNvPr id="28" name="Rechthoek 27">
                <a:extLst>
                  <a:ext uri="{FF2B5EF4-FFF2-40B4-BE49-F238E27FC236}">
                    <a16:creationId xmlns:a16="http://schemas.microsoft.com/office/drawing/2014/main" id="{B4A18C00-9B6E-873B-03B4-A0F470AC2A67}"/>
                  </a:ext>
                </a:extLst>
              </p:cNvPr>
              <p:cNvSpPr/>
              <p:nvPr/>
            </p:nvSpPr>
            <p:spPr>
              <a:xfrm>
                <a:off x="1545106" y="2721217"/>
                <a:ext cx="228207" cy="25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0" name="Groep 29">
              <a:extLst>
                <a:ext uri="{FF2B5EF4-FFF2-40B4-BE49-F238E27FC236}">
                  <a16:creationId xmlns:a16="http://schemas.microsoft.com/office/drawing/2014/main" id="{54C1EC92-65CD-4FD0-7067-0C8DF384C2F5}"/>
                </a:ext>
              </a:extLst>
            </p:cNvPr>
            <p:cNvGrpSpPr/>
            <p:nvPr/>
          </p:nvGrpSpPr>
          <p:grpSpPr>
            <a:xfrm>
              <a:off x="1021962" y="3228020"/>
              <a:ext cx="914400" cy="914400"/>
              <a:chOff x="858913" y="2136896"/>
              <a:chExt cx="914400" cy="914400"/>
            </a:xfrm>
          </p:grpSpPr>
          <p:pic>
            <p:nvPicPr>
              <p:cNvPr id="31" name="Graphic 30" descr="Klaslokaal met effen opvulling">
                <a:extLst>
                  <a:ext uri="{FF2B5EF4-FFF2-40B4-BE49-F238E27FC236}">
                    <a16:creationId xmlns:a16="http://schemas.microsoft.com/office/drawing/2014/main" id="{8218DB47-2D77-A482-0E0A-37F6969C8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913" y="2136896"/>
                <a:ext cx="914400" cy="914400"/>
              </a:xfrm>
              <a:prstGeom prst="rect">
                <a:avLst/>
              </a:prstGeom>
            </p:spPr>
          </p:pic>
          <p:sp>
            <p:nvSpPr>
              <p:cNvPr id="32" name="Rechthoek 31">
                <a:extLst>
                  <a:ext uri="{FF2B5EF4-FFF2-40B4-BE49-F238E27FC236}">
                    <a16:creationId xmlns:a16="http://schemas.microsoft.com/office/drawing/2014/main" id="{4D892DB6-DDA8-3BCC-5B66-786F8553E975}"/>
                  </a:ext>
                </a:extLst>
              </p:cNvPr>
              <p:cNvSpPr/>
              <p:nvPr/>
            </p:nvSpPr>
            <p:spPr>
              <a:xfrm>
                <a:off x="1545106" y="2721217"/>
                <a:ext cx="228207" cy="25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54" name="Groep 53">
              <a:extLst>
                <a:ext uri="{FF2B5EF4-FFF2-40B4-BE49-F238E27FC236}">
                  <a16:creationId xmlns:a16="http://schemas.microsoft.com/office/drawing/2014/main" id="{6167FE47-2B05-4810-C981-5EEE22BB7805}"/>
                </a:ext>
              </a:extLst>
            </p:cNvPr>
            <p:cNvGrpSpPr/>
            <p:nvPr/>
          </p:nvGrpSpPr>
          <p:grpSpPr>
            <a:xfrm>
              <a:off x="3410474" y="2467837"/>
              <a:ext cx="914400" cy="914400"/>
              <a:chOff x="858913" y="2136896"/>
              <a:chExt cx="914400" cy="914400"/>
            </a:xfrm>
          </p:grpSpPr>
          <p:pic>
            <p:nvPicPr>
              <p:cNvPr id="55" name="Graphic 54" descr="Klaslokaal met effen opvulling">
                <a:extLst>
                  <a:ext uri="{FF2B5EF4-FFF2-40B4-BE49-F238E27FC236}">
                    <a16:creationId xmlns:a16="http://schemas.microsoft.com/office/drawing/2014/main" id="{693CABDF-EBC8-864D-3F53-9B00AE4ED8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913" y="2136896"/>
                <a:ext cx="914400" cy="914400"/>
              </a:xfrm>
              <a:prstGeom prst="rect">
                <a:avLst/>
              </a:prstGeom>
            </p:spPr>
          </p:pic>
          <p:sp>
            <p:nvSpPr>
              <p:cNvPr id="56" name="Rechthoek 55">
                <a:extLst>
                  <a:ext uri="{FF2B5EF4-FFF2-40B4-BE49-F238E27FC236}">
                    <a16:creationId xmlns:a16="http://schemas.microsoft.com/office/drawing/2014/main" id="{5BE8A96F-BA20-F8D6-6027-2A0A5149837F}"/>
                  </a:ext>
                </a:extLst>
              </p:cNvPr>
              <p:cNvSpPr/>
              <p:nvPr/>
            </p:nvSpPr>
            <p:spPr>
              <a:xfrm>
                <a:off x="1545106" y="2721217"/>
                <a:ext cx="228207" cy="25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4" name="Groep 73">
              <a:extLst>
                <a:ext uri="{FF2B5EF4-FFF2-40B4-BE49-F238E27FC236}">
                  <a16:creationId xmlns:a16="http://schemas.microsoft.com/office/drawing/2014/main" id="{7A7B2639-A1A6-F992-6AF9-15A083CAAB3C}"/>
                </a:ext>
              </a:extLst>
            </p:cNvPr>
            <p:cNvGrpSpPr/>
            <p:nvPr/>
          </p:nvGrpSpPr>
          <p:grpSpPr>
            <a:xfrm>
              <a:off x="1488534" y="1845000"/>
              <a:ext cx="2450828" cy="2696520"/>
              <a:chOff x="1488534" y="1845000"/>
              <a:chExt cx="2450828" cy="2696520"/>
            </a:xfrm>
          </p:grpSpPr>
          <p:pic>
            <p:nvPicPr>
              <p:cNvPr id="11" name="Graphic 10" descr="Gebouw met effen opvulling">
                <a:extLst>
                  <a:ext uri="{FF2B5EF4-FFF2-40B4-BE49-F238E27FC236}">
                    <a16:creationId xmlns:a16="http://schemas.microsoft.com/office/drawing/2014/main" id="{78A7E837-4C23-14CA-C995-BED3B266326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488534" y="2090692"/>
                <a:ext cx="2450828" cy="2450828"/>
              </a:xfrm>
              <a:prstGeom prst="rect">
                <a:avLst/>
              </a:prstGeom>
            </p:spPr>
          </p:pic>
          <p:sp>
            <p:nvSpPr>
              <p:cNvPr id="22" name="Tekstvak 21">
                <a:extLst>
                  <a:ext uri="{FF2B5EF4-FFF2-40B4-BE49-F238E27FC236}">
                    <a16:creationId xmlns:a16="http://schemas.microsoft.com/office/drawing/2014/main" id="{D19D63A3-2084-983E-EED1-FE1407D617C1}"/>
                  </a:ext>
                </a:extLst>
              </p:cNvPr>
              <p:cNvSpPr txBox="1"/>
              <p:nvPr/>
            </p:nvSpPr>
            <p:spPr>
              <a:xfrm>
                <a:off x="2419755" y="1845000"/>
                <a:ext cx="626518" cy="461665"/>
              </a:xfrm>
              <a:prstGeom prst="rect">
                <a:avLst/>
              </a:prstGeom>
              <a:noFill/>
            </p:spPr>
            <p:txBody>
              <a:bodyPr wrap="none" rtlCol="0">
                <a:spAutoFit/>
              </a:bodyPr>
              <a:lstStyle/>
              <a:p>
                <a:r>
                  <a:rPr lang="nl-NL" sz="2400" dirty="0"/>
                  <a:t>IVG</a:t>
                </a:r>
              </a:p>
            </p:txBody>
          </p:sp>
        </p:grpSp>
      </p:grpSp>
      <p:grpSp>
        <p:nvGrpSpPr>
          <p:cNvPr id="81" name="Groep 80">
            <a:extLst>
              <a:ext uri="{FF2B5EF4-FFF2-40B4-BE49-F238E27FC236}">
                <a16:creationId xmlns:a16="http://schemas.microsoft.com/office/drawing/2014/main" id="{991BB074-AF7D-5E4E-865C-3F80ADCF7A14}"/>
              </a:ext>
            </a:extLst>
          </p:cNvPr>
          <p:cNvGrpSpPr/>
          <p:nvPr/>
        </p:nvGrpSpPr>
        <p:grpSpPr>
          <a:xfrm>
            <a:off x="9728455" y="2183126"/>
            <a:ext cx="2339883" cy="2089788"/>
            <a:chOff x="9728455" y="2183126"/>
            <a:chExt cx="2339883" cy="2089788"/>
          </a:xfrm>
        </p:grpSpPr>
        <p:grpSp>
          <p:nvGrpSpPr>
            <p:cNvPr id="45" name="Groep 44">
              <a:extLst>
                <a:ext uri="{FF2B5EF4-FFF2-40B4-BE49-F238E27FC236}">
                  <a16:creationId xmlns:a16="http://schemas.microsoft.com/office/drawing/2014/main" id="{D485DCEC-7303-9105-0422-4FAC5FF45902}"/>
                </a:ext>
              </a:extLst>
            </p:cNvPr>
            <p:cNvGrpSpPr/>
            <p:nvPr/>
          </p:nvGrpSpPr>
          <p:grpSpPr>
            <a:xfrm>
              <a:off x="9728455" y="2343530"/>
              <a:ext cx="914400" cy="914400"/>
              <a:chOff x="858913" y="2136896"/>
              <a:chExt cx="914400" cy="914400"/>
            </a:xfrm>
          </p:grpSpPr>
          <p:pic>
            <p:nvPicPr>
              <p:cNvPr id="46" name="Graphic 45" descr="Klaslokaal met effen opvulling">
                <a:extLst>
                  <a:ext uri="{FF2B5EF4-FFF2-40B4-BE49-F238E27FC236}">
                    <a16:creationId xmlns:a16="http://schemas.microsoft.com/office/drawing/2014/main" id="{A1E2A07B-003F-D2FF-7920-EB4364E45A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913" y="2136896"/>
                <a:ext cx="914400" cy="914400"/>
              </a:xfrm>
              <a:prstGeom prst="rect">
                <a:avLst/>
              </a:prstGeom>
            </p:spPr>
          </p:pic>
          <p:sp>
            <p:nvSpPr>
              <p:cNvPr id="47" name="Rechthoek 46">
                <a:extLst>
                  <a:ext uri="{FF2B5EF4-FFF2-40B4-BE49-F238E27FC236}">
                    <a16:creationId xmlns:a16="http://schemas.microsoft.com/office/drawing/2014/main" id="{0B2D7D1E-1F1A-763C-E9CD-A01EA4E51A43}"/>
                  </a:ext>
                </a:extLst>
              </p:cNvPr>
              <p:cNvSpPr/>
              <p:nvPr/>
            </p:nvSpPr>
            <p:spPr>
              <a:xfrm>
                <a:off x="1545106" y="2721217"/>
                <a:ext cx="228207" cy="25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69" name="Groep 68">
              <a:extLst>
                <a:ext uri="{FF2B5EF4-FFF2-40B4-BE49-F238E27FC236}">
                  <a16:creationId xmlns:a16="http://schemas.microsoft.com/office/drawing/2014/main" id="{30E65B5B-6695-1BB4-B099-8563CB2D29CD}"/>
                </a:ext>
              </a:extLst>
            </p:cNvPr>
            <p:cNvGrpSpPr/>
            <p:nvPr/>
          </p:nvGrpSpPr>
          <p:grpSpPr>
            <a:xfrm>
              <a:off x="9983020" y="2183126"/>
              <a:ext cx="2085318" cy="2089788"/>
              <a:chOff x="10031967" y="2343082"/>
              <a:chExt cx="2085318" cy="2089788"/>
            </a:xfrm>
          </p:grpSpPr>
          <p:pic>
            <p:nvPicPr>
              <p:cNvPr id="5" name="Graphic 4" descr="School met effen opvulling">
                <a:extLst>
                  <a:ext uri="{FF2B5EF4-FFF2-40B4-BE49-F238E27FC236}">
                    <a16:creationId xmlns:a16="http://schemas.microsoft.com/office/drawing/2014/main" id="{9C4389FD-061E-17B3-99DB-36AC981611A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031967" y="2347552"/>
                <a:ext cx="2085318" cy="2085318"/>
              </a:xfrm>
              <a:prstGeom prst="rect">
                <a:avLst/>
              </a:prstGeom>
            </p:spPr>
          </p:pic>
          <p:sp>
            <p:nvSpPr>
              <p:cNvPr id="19" name="Tekstvak 18">
                <a:extLst>
                  <a:ext uri="{FF2B5EF4-FFF2-40B4-BE49-F238E27FC236}">
                    <a16:creationId xmlns:a16="http://schemas.microsoft.com/office/drawing/2014/main" id="{DC26AAD6-C1D8-A80F-8C88-312195F15E41}"/>
                  </a:ext>
                </a:extLst>
              </p:cNvPr>
              <p:cNvSpPr txBox="1"/>
              <p:nvPr/>
            </p:nvSpPr>
            <p:spPr>
              <a:xfrm>
                <a:off x="10659549" y="2343082"/>
                <a:ext cx="851515" cy="461665"/>
              </a:xfrm>
              <a:prstGeom prst="rect">
                <a:avLst/>
              </a:prstGeom>
              <a:noFill/>
            </p:spPr>
            <p:txBody>
              <a:bodyPr wrap="none" rtlCol="0">
                <a:spAutoFit/>
              </a:bodyPr>
              <a:lstStyle/>
              <a:p>
                <a:r>
                  <a:rPr lang="nl-NL" sz="2400" dirty="0"/>
                  <a:t>HRBS</a:t>
                </a:r>
              </a:p>
            </p:txBody>
          </p:sp>
        </p:grpSp>
      </p:grpSp>
      <p:grpSp>
        <p:nvGrpSpPr>
          <p:cNvPr id="82" name="Groep 81">
            <a:extLst>
              <a:ext uri="{FF2B5EF4-FFF2-40B4-BE49-F238E27FC236}">
                <a16:creationId xmlns:a16="http://schemas.microsoft.com/office/drawing/2014/main" id="{6739081E-A3D8-3D37-746A-CDAAC64D16C9}"/>
              </a:ext>
            </a:extLst>
          </p:cNvPr>
          <p:cNvGrpSpPr/>
          <p:nvPr/>
        </p:nvGrpSpPr>
        <p:grpSpPr>
          <a:xfrm>
            <a:off x="9250551" y="4933820"/>
            <a:ext cx="2264432" cy="1630926"/>
            <a:chOff x="9618824" y="5068006"/>
            <a:chExt cx="2264432" cy="1630926"/>
          </a:xfrm>
        </p:grpSpPr>
        <p:grpSp>
          <p:nvGrpSpPr>
            <p:cNvPr id="39" name="Groep 38">
              <a:extLst>
                <a:ext uri="{FF2B5EF4-FFF2-40B4-BE49-F238E27FC236}">
                  <a16:creationId xmlns:a16="http://schemas.microsoft.com/office/drawing/2014/main" id="{BF17732F-6A54-CAE2-D175-0E5E9F61ECC3}"/>
                </a:ext>
              </a:extLst>
            </p:cNvPr>
            <p:cNvGrpSpPr/>
            <p:nvPr/>
          </p:nvGrpSpPr>
          <p:grpSpPr>
            <a:xfrm>
              <a:off x="9618824" y="5552834"/>
              <a:ext cx="914400" cy="914400"/>
              <a:chOff x="858913" y="2136896"/>
              <a:chExt cx="914400" cy="914400"/>
            </a:xfrm>
          </p:grpSpPr>
          <p:pic>
            <p:nvPicPr>
              <p:cNvPr id="40" name="Graphic 39" descr="Klaslokaal met effen opvulling">
                <a:extLst>
                  <a:ext uri="{FF2B5EF4-FFF2-40B4-BE49-F238E27FC236}">
                    <a16:creationId xmlns:a16="http://schemas.microsoft.com/office/drawing/2014/main" id="{03E95562-FE31-E292-4B0A-723324DBEE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913" y="2136896"/>
                <a:ext cx="914400" cy="914400"/>
              </a:xfrm>
              <a:prstGeom prst="rect">
                <a:avLst/>
              </a:prstGeom>
            </p:spPr>
          </p:pic>
          <p:sp>
            <p:nvSpPr>
              <p:cNvPr id="41" name="Rechthoek 40">
                <a:extLst>
                  <a:ext uri="{FF2B5EF4-FFF2-40B4-BE49-F238E27FC236}">
                    <a16:creationId xmlns:a16="http://schemas.microsoft.com/office/drawing/2014/main" id="{CE15CA4E-FA69-0996-3339-DDC70193B493}"/>
                  </a:ext>
                </a:extLst>
              </p:cNvPr>
              <p:cNvSpPr/>
              <p:nvPr/>
            </p:nvSpPr>
            <p:spPr>
              <a:xfrm>
                <a:off x="1545106" y="2721217"/>
                <a:ext cx="228207" cy="25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1" name="Groep 70">
              <a:extLst>
                <a:ext uri="{FF2B5EF4-FFF2-40B4-BE49-F238E27FC236}">
                  <a16:creationId xmlns:a16="http://schemas.microsoft.com/office/drawing/2014/main" id="{4AB881B3-A360-75F0-6C27-10FB51663528}"/>
                </a:ext>
              </a:extLst>
            </p:cNvPr>
            <p:cNvGrpSpPr/>
            <p:nvPr/>
          </p:nvGrpSpPr>
          <p:grpSpPr>
            <a:xfrm>
              <a:off x="10414648" y="5068006"/>
              <a:ext cx="1468608" cy="1630926"/>
              <a:chOff x="7696593" y="5162409"/>
              <a:chExt cx="1468608" cy="1630926"/>
            </a:xfrm>
          </p:grpSpPr>
          <p:pic>
            <p:nvPicPr>
              <p:cNvPr id="7" name="Graphic 6" descr="Moderne architectuur met effen opvulling">
                <a:extLst>
                  <a:ext uri="{FF2B5EF4-FFF2-40B4-BE49-F238E27FC236}">
                    <a16:creationId xmlns:a16="http://schemas.microsoft.com/office/drawing/2014/main" id="{34E5EF15-3D7E-77B7-CE95-6736DBCE6AC4}"/>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696593" y="5324727"/>
                <a:ext cx="1468608" cy="1468608"/>
              </a:xfrm>
              <a:prstGeom prst="rect">
                <a:avLst/>
              </a:prstGeom>
            </p:spPr>
          </p:pic>
          <p:sp>
            <p:nvSpPr>
              <p:cNvPr id="17" name="Tekstvak 16">
                <a:extLst>
                  <a:ext uri="{FF2B5EF4-FFF2-40B4-BE49-F238E27FC236}">
                    <a16:creationId xmlns:a16="http://schemas.microsoft.com/office/drawing/2014/main" id="{6152469D-C060-4CB9-BB82-8C8D3312E10E}"/>
                  </a:ext>
                </a:extLst>
              </p:cNvPr>
              <p:cNvSpPr txBox="1"/>
              <p:nvPr/>
            </p:nvSpPr>
            <p:spPr>
              <a:xfrm>
                <a:off x="8121781" y="5162409"/>
                <a:ext cx="702159" cy="461665"/>
              </a:xfrm>
              <a:prstGeom prst="rect">
                <a:avLst/>
              </a:prstGeom>
              <a:noFill/>
            </p:spPr>
            <p:txBody>
              <a:bodyPr wrap="square" rtlCol="0">
                <a:spAutoFit/>
              </a:bodyPr>
              <a:lstStyle/>
              <a:p>
                <a:r>
                  <a:rPr lang="nl-NL" sz="2400" dirty="0"/>
                  <a:t>RAC</a:t>
                </a:r>
              </a:p>
            </p:txBody>
          </p:sp>
        </p:grpSp>
      </p:grpSp>
      <p:sp>
        <p:nvSpPr>
          <p:cNvPr id="84" name="Rechthoek 83">
            <a:extLst>
              <a:ext uri="{FF2B5EF4-FFF2-40B4-BE49-F238E27FC236}">
                <a16:creationId xmlns:a16="http://schemas.microsoft.com/office/drawing/2014/main" id="{2534119C-6B0E-A213-E014-ECF69F260808}"/>
              </a:ext>
            </a:extLst>
          </p:cNvPr>
          <p:cNvSpPr/>
          <p:nvPr/>
        </p:nvSpPr>
        <p:spPr>
          <a:xfrm>
            <a:off x="317716" y="122248"/>
            <a:ext cx="4194135" cy="1281240"/>
          </a:xfrm>
          <a:prstGeom prst="rect">
            <a:avLst/>
          </a:prstGeom>
          <a:solidFill>
            <a:schemeClr val="accent2">
              <a:lumMod val="40000"/>
              <a:lumOff val="60000"/>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Pijl: rechts 84">
            <a:extLst>
              <a:ext uri="{FF2B5EF4-FFF2-40B4-BE49-F238E27FC236}">
                <a16:creationId xmlns:a16="http://schemas.microsoft.com/office/drawing/2014/main" id="{99C7CC3C-F4C5-163C-E3FB-BA6A869DF14F}"/>
              </a:ext>
            </a:extLst>
          </p:cNvPr>
          <p:cNvSpPr/>
          <p:nvPr/>
        </p:nvSpPr>
        <p:spPr>
          <a:xfrm>
            <a:off x="1749909" y="553114"/>
            <a:ext cx="631620" cy="34222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grpSp>
        <p:nvGrpSpPr>
          <p:cNvPr id="88" name="Groep 87">
            <a:extLst>
              <a:ext uri="{FF2B5EF4-FFF2-40B4-BE49-F238E27FC236}">
                <a16:creationId xmlns:a16="http://schemas.microsoft.com/office/drawing/2014/main" id="{2EF22350-01CD-2FFC-7C9A-F3E28DE5269B}"/>
              </a:ext>
            </a:extLst>
          </p:cNvPr>
          <p:cNvGrpSpPr/>
          <p:nvPr/>
        </p:nvGrpSpPr>
        <p:grpSpPr>
          <a:xfrm>
            <a:off x="6861119" y="237143"/>
            <a:ext cx="2617639" cy="2142347"/>
            <a:chOff x="7361478" y="470782"/>
            <a:chExt cx="2617639" cy="2142347"/>
          </a:xfrm>
        </p:grpSpPr>
        <p:grpSp>
          <p:nvGrpSpPr>
            <p:cNvPr id="36" name="Groep 35">
              <a:extLst>
                <a:ext uri="{FF2B5EF4-FFF2-40B4-BE49-F238E27FC236}">
                  <a16:creationId xmlns:a16="http://schemas.microsoft.com/office/drawing/2014/main" id="{4025A9D0-FF62-B3E3-D8FB-D37943098134}"/>
                </a:ext>
              </a:extLst>
            </p:cNvPr>
            <p:cNvGrpSpPr/>
            <p:nvPr/>
          </p:nvGrpSpPr>
          <p:grpSpPr>
            <a:xfrm>
              <a:off x="9064717" y="1136970"/>
              <a:ext cx="914400" cy="914400"/>
              <a:chOff x="858913" y="2136896"/>
              <a:chExt cx="914400" cy="914400"/>
            </a:xfrm>
          </p:grpSpPr>
          <p:pic>
            <p:nvPicPr>
              <p:cNvPr id="37" name="Graphic 36" descr="Klaslokaal met effen opvulling">
                <a:extLst>
                  <a:ext uri="{FF2B5EF4-FFF2-40B4-BE49-F238E27FC236}">
                    <a16:creationId xmlns:a16="http://schemas.microsoft.com/office/drawing/2014/main" id="{D579BD07-4351-5D44-8FCB-82EE5D44E0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8913" y="2136896"/>
                <a:ext cx="914400" cy="914400"/>
              </a:xfrm>
              <a:prstGeom prst="rect">
                <a:avLst/>
              </a:prstGeom>
            </p:spPr>
          </p:pic>
          <p:sp>
            <p:nvSpPr>
              <p:cNvPr id="38" name="Rechthoek 37">
                <a:extLst>
                  <a:ext uri="{FF2B5EF4-FFF2-40B4-BE49-F238E27FC236}">
                    <a16:creationId xmlns:a16="http://schemas.microsoft.com/office/drawing/2014/main" id="{768A271D-4711-E8FE-78EE-E13E74A09EFF}"/>
                  </a:ext>
                </a:extLst>
              </p:cNvPr>
              <p:cNvSpPr/>
              <p:nvPr/>
            </p:nvSpPr>
            <p:spPr>
              <a:xfrm>
                <a:off x="1545106" y="2721217"/>
                <a:ext cx="228207" cy="25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87" name="Groep 86">
              <a:extLst>
                <a:ext uri="{FF2B5EF4-FFF2-40B4-BE49-F238E27FC236}">
                  <a16:creationId xmlns:a16="http://schemas.microsoft.com/office/drawing/2014/main" id="{07910E38-D185-929E-141F-FF94D76FCA2F}"/>
                </a:ext>
              </a:extLst>
            </p:cNvPr>
            <p:cNvGrpSpPr/>
            <p:nvPr/>
          </p:nvGrpSpPr>
          <p:grpSpPr>
            <a:xfrm>
              <a:off x="7361478" y="655632"/>
              <a:ext cx="914400" cy="914400"/>
              <a:chOff x="6280590" y="519366"/>
              <a:chExt cx="914400" cy="914400"/>
            </a:xfrm>
          </p:grpSpPr>
          <p:pic>
            <p:nvPicPr>
              <p:cNvPr id="58" name="Graphic 57" descr="Klaslokaal met effen opvulling">
                <a:extLst>
                  <a:ext uri="{FF2B5EF4-FFF2-40B4-BE49-F238E27FC236}">
                    <a16:creationId xmlns:a16="http://schemas.microsoft.com/office/drawing/2014/main" id="{CEFAE202-4EDF-AF7E-49CD-FDD76317DD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0590" y="519366"/>
                <a:ext cx="914400" cy="914400"/>
              </a:xfrm>
              <a:prstGeom prst="rect">
                <a:avLst/>
              </a:prstGeom>
            </p:spPr>
          </p:pic>
          <p:sp>
            <p:nvSpPr>
              <p:cNvPr id="86" name="Rechthoek 85">
                <a:extLst>
                  <a:ext uri="{FF2B5EF4-FFF2-40B4-BE49-F238E27FC236}">
                    <a16:creationId xmlns:a16="http://schemas.microsoft.com/office/drawing/2014/main" id="{122A5D51-851C-E41C-C3C2-B43FBFC6FA28}"/>
                  </a:ext>
                </a:extLst>
              </p:cNvPr>
              <p:cNvSpPr/>
              <p:nvPr/>
            </p:nvSpPr>
            <p:spPr>
              <a:xfrm>
                <a:off x="6960797" y="1075181"/>
                <a:ext cx="228207" cy="253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75" name="Groep 74">
              <a:extLst>
                <a:ext uri="{FF2B5EF4-FFF2-40B4-BE49-F238E27FC236}">
                  <a16:creationId xmlns:a16="http://schemas.microsoft.com/office/drawing/2014/main" id="{EB3C4A75-83FA-9A1D-8D6D-EF0F8D0C2511}"/>
                </a:ext>
              </a:extLst>
            </p:cNvPr>
            <p:cNvGrpSpPr/>
            <p:nvPr/>
          </p:nvGrpSpPr>
          <p:grpSpPr>
            <a:xfrm>
              <a:off x="7798602" y="470782"/>
              <a:ext cx="1704827" cy="2142347"/>
              <a:chOff x="8122336" y="517662"/>
              <a:chExt cx="1704827" cy="2142347"/>
            </a:xfrm>
          </p:grpSpPr>
          <p:sp>
            <p:nvSpPr>
              <p:cNvPr id="18" name="Tekstvak 17">
                <a:extLst>
                  <a:ext uri="{FF2B5EF4-FFF2-40B4-BE49-F238E27FC236}">
                    <a16:creationId xmlns:a16="http://schemas.microsoft.com/office/drawing/2014/main" id="{4317A1D5-E8BE-C7BD-34D2-B80EBC5ADE0C}"/>
                  </a:ext>
                </a:extLst>
              </p:cNvPr>
              <p:cNvSpPr txBox="1"/>
              <p:nvPr/>
            </p:nvSpPr>
            <p:spPr>
              <a:xfrm>
                <a:off x="8718042" y="517662"/>
                <a:ext cx="566181" cy="461665"/>
              </a:xfrm>
              <a:prstGeom prst="rect">
                <a:avLst/>
              </a:prstGeom>
              <a:noFill/>
            </p:spPr>
            <p:txBody>
              <a:bodyPr wrap="none" rtlCol="0">
                <a:spAutoFit/>
              </a:bodyPr>
              <a:lstStyle/>
              <a:p>
                <a:r>
                  <a:rPr lang="nl-NL" sz="2400" dirty="0"/>
                  <a:t>IVL</a:t>
                </a:r>
              </a:p>
            </p:txBody>
          </p:sp>
          <p:pic>
            <p:nvPicPr>
              <p:cNvPr id="12" name="Graphic 11" descr="Gebouw met effen opvulling">
                <a:extLst>
                  <a:ext uri="{FF2B5EF4-FFF2-40B4-BE49-F238E27FC236}">
                    <a16:creationId xmlns:a16="http://schemas.microsoft.com/office/drawing/2014/main" id="{C9091087-17E2-E771-5A22-EAC8B447222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122336" y="955182"/>
                <a:ext cx="1704827" cy="1704827"/>
              </a:xfrm>
              <a:prstGeom prst="rect">
                <a:avLst/>
              </a:prstGeom>
            </p:spPr>
          </p:pic>
        </p:grpSp>
      </p:grpSp>
    </p:spTree>
    <p:extLst>
      <p:ext uri="{BB962C8B-B14F-4D97-AF65-F5344CB8AC3E}">
        <p14:creationId xmlns:p14="http://schemas.microsoft.com/office/powerpoint/2010/main" val="351025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78"/>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500"/>
                                  </p:stCondLst>
                                  <p:childTnLst>
                                    <p:set>
                                      <p:cBhvr>
                                        <p:cTn id="12" dur="1" fill="hold">
                                          <p:stCondLst>
                                            <p:cond delay="0"/>
                                          </p:stCondLst>
                                        </p:cTn>
                                        <p:tgtEl>
                                          <p:spTgt spid="77"/>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500"/>
                                  </p:stCondLst>
                                  <p:childTnLst>
                                    <p:set>
                                      <p:cBhvr>
                                        <p:cTn id="15" dur="1" fill="hold">
                                          <p:stCondLst>
                                            <p:cond delay="0"/>
                                          </p:stCondLst>
                                        </p:cTn>
                                        <p:tgtEl>
                                          <p:spTgt spid="79"/>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nodeType="afterEffect">
                                  <p:stCondLst>
                                    <p:cond delay="1500"/>
                                  </p:stCondLst>
                                  <p:childTnLst>
                                    <p:set>
                                      <p:cBhvr>
                                        <p:cTn id="18" dur="1" fill="hold">
                                          <p:stCondLst>
                                            <p:cond delay="0"/>
                                          </p:stCondLst>
                                        </p:cTn>
                                        <p:tgtEl>
                                          <p:spTgt spid="88"/>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nodeType="afterEffect">
                                  <p:stCondLst>
                                    <p:cond delay="1500"/>
                                  </p:stCondLst>
                                  <p:childTnLst>
                                    <p:set>
                                      <p:cBhvr>
                                        <p:cTn id="21" dur="1" fill="hold">
                                          <p:stCondLst>
                                            <p:cond delay="0"/>
                                          </p:stCondLst>
                                        </p:cTn>
                                        <p:tgtEl>
                                          <p:spTgt spid="83"/>
                                        </p:tgtEl>
                                        <p:attrNameLst>
                                          <p:attrName>style.visibility</p:attrName>
                                        </p:attrNameLst>
                                      </p:cBhvr>
                                      <p:to>
                                        <p:strVal val="visible"/>
                                      </p:to>
                                    </p:set>
                                  </p:childTnLst>
                                </p:cTn>
                              </p:par>
                            </p:childTnLst>
                          </p:cTn>
                        </p:par>
                        <p:par>
                          <p:cTn id="22" fill="hold">
                            <p:stCondLst>
                              <p:cond delay="7500"/>
                            </p:stCondLst>
                            <p:childTnLst>
                              <p:par>
                                <p:cTn id="23" presetID="1" presetClass="entr" presetSubtype="0" fill="hold" nodeType="afterEffect">
                                  <p:stCondLst>
                                    <p:cond delay="1500"/>
                                  </p:stCondLst>
                                  <p:childTnLst>
                                    <p:set>
                                      <p:cBhvr>
                                        <p:cTn id="24" dur="1" fill="hold">
                                          <p:stCondLst>
                                            <p:cond delay="0"/>
                                          </p:stCondLst>
                                        </p:cTn>
                                        <p:tgtEl>
                                          <p:spTgt spid="81"/>
                                        </p:tgtEl>
                                        <p:attrNameLst>
                                          <p:attrName>style.visibility</p:attrName>
                                        </p:attrNameLst>
                                      </p:cBhvr>
                                      <p:to>
                                        <p:strVal val="visible"/>
                                      </p:to>
                                    </p:set>
                                  </p:childTnLst>
                                </p:cTn>
                              </p:par>
                            </p:childTnLst>
                          </p:cTn>
                        </p:par>
                        <p:par>
                          <p:cTn id="25" fill="hold">
                            <p:stCondLst>
                              <p:cond delay="9000"/>
                            </p:stCondLst>
                            <p:childTnLst>
                              <p:par>
                                <p:cTn id="26" presetID="1" presetClass="entr" presetSubtype="0" fill="hold" nodeType="afterEffect">
                                  <p:stCondLst>
                                    <p:cond delay="1500"/>
                                  </p:stCondLst>
                                  <p:childTnLst>
                                    <p:set>
                                      <p:cBhvr>
                                        <p:cTn id="27" dur="1" fill="hold">
                                          <p:stCondLst>
                                            <p:cond delay="0"/>
                                          </p:stCondLst>
                                        </p:cTn>
                                        <p:tgtEl>
                                          <p:spTgt spid="8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circle(in)">
                                      <p:cBhvr>
                                        <p:cTn id="36" dur="2000"/>
                                        <p:tgtEl>
                                          <p:spTgt spid="6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500" fill="hold"/>
                                        <p:tgtEl>
                                          <p:spTgt spid="85"/>
                                        </p:tgtEl>
                                        <p:attrNameLst>
                                          <p:attrName>ppt_x</p:attrName>
                                        </p:attrNameLst>
                                      </p:cBhvr>
                                      <p:tavLst>
                                        <p:tav tm="0">
                                          <p:val>
                                            <p:strVal val="0-#ppt_w/2"/>
                                          </p:val>
                                        </p:tav>
                                        <p:tav tm="100000">
                                          <p:val>
                                            <p:strVal val="#ppt_x"/>
                                          </p:val>
                                        </p:tav>
                                      </p:tavLst>
                                    </p:anim>
                                    <p:anim calcmode="lin" valueType="num">
                                      <p:cBhvr additive="base">
                                        <p:cTn id="42"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RAT Matrix">
            <a:extLst>
              <a:ext uri="{FF2B5EF4-FFF2-40B4-BE49-F238E27FC236}">
                <a16:creationId xmlns:a16="http://schemas.microsoft.com/office/drawing/2014/main" id="{963776A9-11F1-1F31-BDED-DFC06888A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60" y="1325563"/>
            <a:ext cx="5167312" cy="516731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ep 16">
            <a:extLst>
              <a:ext uri="{FF2B5EF4-FFF2-40B4-BE49-F238E27FC236}">
                <a16:creationId xmlns:a16="http://schemas.microsoft.com/office/drawing/2014/main" id="{78329666-33FB-FC65-D8E0-6895EE6D1E8E}"/>
              </a:ext>
            </a:extLst>
          </p:cNvPr>
          <p:cNvGrpSpPr/>
          <p:nvPr/>
        </p:nvGrpSpPr>
        <p:grpSpPr>
          <a:xfrm>
            <a:off x="1412240" y="4206874"/>
            <a:ext cx="6885862" cy="2179003"/>
            <a:chOff x="1412240" y="4206874"/>
            <a:chExt cx="6885862" cy="2179003"/>
          </a:xfrm>
        </p:grpSpPr>
        <p:sp>
          <p:nvSpPr>
            <p:cNvPr id="10" name="Rechthoek 9">
              <a:extLst>
                <a:ext uri="{FF2B5EF4-FFF2-40B4-BE49-F238E27FC236}">
                  <a16:creationId xmlns:a16="http://schemas.microsoft.com/office/drawing/2014/main" id="{7FA1663D-7D09-E5EB-CEFD-B751C48FC8A5}"/>
                </a:ext>
              </a:extLst>
            </p:cNvPr>
            <p:cNvSpPr/>
            <p:nvPr/>
          </p:nvSpPr>
          <p:spPr>
            <a:xfrm>
              <a:off x="1412240" y="4206874"/>
              <a:ext cx="1270000" cy="1325563"/>
            </a:xfrm>
            <a:prstGeom prst="rect">
              <a:avLst/>
            </a:prstGeom>
            <a:solidFill>
              <a:srgbClr val="FFC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Bijschrift: gebogen lijn 11">
              <a:extLst>
                <a:ext uri="{FF2B5EF4-FFF2-40B4-BE49-F238E27FC236}">
                  <a16:creationId xmlns:a16="http://schemas.microsoft.com/office/drawing/2014/main" id="{4F67E885-19BD-6395-4A5B-BB5DE8234F02}"/>
                </a:ext>
              </a:extLst>
            </p:cNvPr>
            <p:cNvSpPr/>
            <p:nvPr/>
          </p:nvSpPr>
          <p:spPr>
            <a:xfrm>
              <a:off x="5695073" y="4678997"/>
              <a:ext cx="2603029" cy="1706880"/>
            </a:xfrm>
            <a:prstGeom prst="borderCallout2">
              <a:avLst>
                <a:gd name="adj1" fmla="val 18134"/>
                <a:gd name="adj2" fmla="val -1873"/>
                <a:gd name="adj3" fmla="val 18750"/>
                <a:gd name="adj4" fmla="val -16667"/>
                <a:gd name="adj5" fmla="val 12131"/>
                <a:gd name="adj6" fmla="val -125715"/>
              </a:avLst>
            </a:prstGeom>
            <a:solidFill>
              <a:srgbClr val="FFC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Ingesproken </a:t>
              </a:r>
              <a:r>
                <a:rPr lang="nl-NL"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ppt</a:t>
              </a: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video/kennisclip, </a:t>
              </a:r>
            </a:p>
            <a:p>
              <a:r>
                <a:rPr lang="nl-NL"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sway</a:t>
              </a: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websites bekijken</a:t>
              </a:r>
              <a:endParaRPr lang="nl-NL" sz="2400" dirty="0">
                <a:solidFill>
                  <a:schemeClr val="tx1"/>
                </a:solidFill>
              </a:endParaRPr>
            </a:p>
          </p:txBody>
        </p:sp>
      </p:grpSp>
      <p:grpSp>
        <p:nvGrpSpPr>
          <p:cNvPr id="18" name="Groep 17">
            <a:extLst>
              <a:ext uri="{FF2B5EF4-FFF2-40B4-BE49-F238E27FC236}">
                <a16:creationId xmlns:a16="http://schemas.microsoft.com/office/drawing/2014/main" id="{ACF254B9-B77E-6619-1E7D-65B81C87DACC}"/>
              </a:ext>
            </a:extLst>
          </p:cNvPr>
          <p:cNvGrpSpPr/>
          <p:nvPr/>
        </p:nvGrpSpPr>
        <p:grpSpPr>
          <a:xfrm>
            <a:off x="1412240" y="1477884"/>
            <a:ext cx="7304294" cy="2747617"/>
            <a:chOff x="1412240" y="1477884"/>
            <a:chExt cx="7304294" cy="2747617"/>
          </a:xfrm>
        </p:grpSpPr>
        <p:sp>
          <p:nvSpPr>
            <p:cNvPr id="13" name="Rechthoek 12">
              <a:extLst>
                <a:ext uri="{FF2B5EF4-FFF2-40B4-BE49-F238E27FC236}">
                  <a16:creationId xmlns:a16="http://schemas.microsoft.com/office/drawing/2014/main" id="{B7131EBF-3691-B7C0-CC89-31028B73D486}"/>
                </a:ext>
              </a:extLst>
            </p:cNvPr>
            <p:cNvSpPr/>
            <p:nvPr/>
          </p:nvSpPr>
          <p:spPr>
            <a:xfrm>
              <a:off x="1412240" y="2899938"/>
              <a:ext cx="1270000" cy="1325563"/>
            </a:xfrm>
            <a:prstGeom prst="rect">
              <a:avLst/>
            </a:prstGeom>
            <a:solidFill>
              <a:srgbClr val="00B05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Bijschrift: gebogen lijn 13">
              <a:extLst>
                <a:ext uri="{FF2B5EF4-FFF2-40B4-BE49-F238E27FC236}">
                  <a16:creationId xmlns:a16="http://schemas.microsoft.com/office/drawing/2014/main" id="{DDD36536-EAA8-A1A3-0AF9-13D171D28509}"/>
                </a:ext>
              </a:extLst>
            </p:cNvPr>
            <p:cNvSpPr/>
            <p:nvPr/>
          </p:nvSpPr>
          <p:spPr>
            <a:xfrm>
              <a:off x="5695074" y="1477884"/>
              <a:ext cx="3021460" cy="2728990"/>
            </a:xfrm>
            <a:prstGeom prst="borderCallout2">
              <a:avLst>
                <a:gd name="adj1" fmla="val 18750"/>
                <a:gd name="adj2" fmla="val -680"/>
                <a:gd name="adj3" fmla="val 18750"/>
                <a:gd name="adj4" fmla="val -16667"/>
                <a:gd name="adj5" fmla="val 74790"/>
                <a:gd name="adj6" fmla="val -110067"/>
              </a:avLst>
            </a:prstGeom>
            <a:solidFill>
              <a:srgbClr val="00B05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Oefenen rekenopgaven. De juiste code kopiëren. Interactief bekijken van verschillende fonts in website.</a:t>
              </a:r>
              <a:b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l-NL"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Woordweb</a:t>
              </a: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2400" dirty="0">
                <a:solidFill>
                  <a:schemeClr val="tx1"/>
                </a:solidFill>
              </a:endParaRPr>
            </a:p>
          </p:txBody>
        </p:sp>
      </p:grpSp>
      <p:grpSp>
        <p:nvGrpSpPr>
          <p:cNvPr id="19" name="Groep 18">
            <a:extLst>
              <a:ext uri="{FF2B5EF4-FFF2-40B4-BE49-F238E27FC236}">
                <a16:creationId xmlns:a16="http://schemas.microsoft.com/office/drawing/2014/main" id="{F7D86496-28FD-8CC9-19D8-CDDF65201DEE}"/>
              </a:ext>
            </a:extLst>
          </p:cNvPr>
          <p:cNvGrpSpPr/>
          <p:nvPr/>
        </p:nvGrpSpPr>
        <p:grpSpPr>
          <a:xfrm>
            <a:off x="2685321" y="2899938"/>
            <a:ext cx="9436062" cy="3592937"/>
            <a:chOff x="2685321" y="2899938"/>
            <a:chExt cx="9436062" cy="3592937"/>
          </a:xfrm>
        </p:grpSpPr>
        <p:sp>
          <p:nvSpPr>
            <p:cNvPr id="15" name="Rechthoek 14">
              <a:extLst>
                <a:ext uri="{FF2B5EF4-FFF2-40B4-BE49-F238E27FC236}">
                  <a16:creationId xmlns:a16="http://schemas.microsoft.com/office/drawing/2014/main" id="{798B761F-BB2D-27CA-36A6-22E2C7DFB3ED}"/>
                </a:ext>
              </a:extLst>
            </p:cNvPr>
            <p:cNvSpPr/>
            <p:nvPr/>
          </p:nvSpPr>
          <p:spPr>
            <a:xfrm>
              <a:off x="2685321" y="2899938"/>
              <a:ext cx="1298099" cy="1325563"/>
            </a:xfrm>
            <a:prstGeom prst="rect">
              <a:avLst/>
            </a:prstGeom>
            <a:solidFill>
              <a:srgbClr val="0070C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Bijschrift: gebogen lijn 15">
              <a:extLst>
                <a:ext uri="{FF2B5EF4-FFF2-40B4-BE49-F238E27FC236}">
                  <a16:creationId xmlns:a16="http://schemas.microsoft.com/office/drawing/2014/main" id="{426F84AA-797E-A265-E836-29EC89165F79}"/>
                </a:ext>
              </a:extLst>
            </p:cNvPr>
            <p:cNvSpPr/>
            <p:nvPr/>
          </p:nvSpPr>
          <p:spPr>
            <a:xfrm>
              <a:off x="8825240" y="3561301"/>
              <a:ext cx="3296143" cy="2931574"/>
            </a:xfrm>
            <a:prstGeom prst="borderCallout2">
              <a:avLst>
                <a:gd name="adj1" fmla="val 30581"/>
                <a:gd name="adj2" fmla="val 1233"/>
                <a:gd name="adj3" fmla="val 29864"/>
                <a:gd name="adj4" fmla="val -87456"/>
                <a:gd name="adj5" fmla="val 3458"/>
                <a:gd name="adj6" fmla="val -156332"/>
              </a:avLst>
            </a:prstGeom>
            <a:solidFill>
              <a:srgbClr val="0070C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Animaties maken.</a:t>
              </a:r>
              <a:b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Ingevulde Forms-vragenlijst (formatieve toets).</a:t>
              </a:r>
              <a:b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Escaperoom.</a:t>
              </a:r>
              <a:b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nl-NL"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Padlet</a:t>
              </a: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Nearpod</a:t>
              </a: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a:t>
              </a:r>
              <a:r>
                <a:rPr lang="nl-NL"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ahoot</a:t>
              </a: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nl-NL" sz="2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mentimeter</a:t>
              </a: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exit ticket.</a:t>
              </a:r>
              <a:endParaRPr lang="nl-NL" sz="2400" dirty="0">
                <a:solidFill>
                  <a:schemeClr val="tx1"/>
                </a:solidFill>
              </a:endParaRPr>
            </a:p>
          </p:txBody>
        </p:sp>
      </p:grpSp>
      <p:sp>
        <p:nvSpPr>
          <p:cNvPr id="24" name="Titel 1">
            <a:extLst>
              <a:ext uri="{FF2B5EF4-FFF2-40B4-BE49-F238E27FC236}">
                <a16:creationId xmlns:a16="http://schemas.microsoft.com/office/drawing/2014/main" id="{E7755013-29C1-6254-861E-A04DD009ABB5}"/>
              </a:ext>
            </a:extLst>
          </p:cNvPr>
          <p:cNvSpPr txBox="1">
            <a:spLocks/>
          </p:cNvSpPr>
          <p:nvPr/>
        </p:nvSpPr>
        <p:spPr>
          <a:xfrm>
            <a:off x="838200" y="124407"/>
            <a:ext cx="10515600" cy="9426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solidFill>
                  <a:srgbClr val="7030A0"/>
                </a:solidFill>
              </a:rPr>
              <a:t>Diverse Blended </a:t>
            </a:r>
            <a:r>
              <a:rPr lang="nl-NL" sz="4000" dirty="0" err="1">
                <a:solidFill>
                  <a:srgbClr val="7030A0"/>
                </a:solidFill>
              </a:rPr>
              <a:t>learning</a:t>
            </a:r>
            <a:r>
              <a:rPr lang="nl-NL" sz="4000" dirty="0">
                <a:solidFill>
                  <a:srgbClr val="7030A0"/>
                </a:solidFill>
              </a:rPr>
              <a:t> elementen</a:t>
            </a:r>
          </a:p>
        </p:txBody>
      </p:sp>
      <p:pic>
        <p:nvPicPr>
          <p:cNvPr id="25" name="Tijdelijke aanduiding voor inhoud 7" descr="Automonteur met effen opvulling">
            <a:extLst>
              <a:ext uri="{FF2B5EF4-FFF2-40B4-BE49-F238E27FC236}">
                <a16:creationId xmlns:a16="http://schemas.microsoft.com/office/drawing/2014/main" id="{69ADF423-5348-1EC1-6D94-2D75280047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9281" y="280234"/>
            <a:ext cx="914400" cy="914400"/>
          </a:xfrm>
          <a:prstGeom prst="rect">
            <a:avLst/>
          </a:prstGeom>
        </p:spPr>
      </p:pic>
      <p:sp>
        <p:nvSpPr>
          <p:cNvPr id="26" name="Tekstvak 25">
            <a:extLst>
              <a:ext uri="{FF2B5EF4-FFF2-40B4-BE49-F238E27FC236}">
                <a16:creationId xmlns:a16="http://schemas.microsoft.com/office/drawing/2014/main" id="{FB464D55-9A0B-A3FF-5F55-BADCD38D427C}"/>
              </a:ext>
            </a:extLst>
          </p:cNvPr>
          <p:cNvSpPr txBox="1"/>
          <p:nvPr/>
        </p:nvSpPr>
        <p:spPr>
          <a:xfrm>
            <a:off x="9676319" y="1117456"/>
            <a:ext cx="2034724" cy="369332"/>
          </a:xfrm>
          <a:prstGeom prst="rect">
            <a:avLst/>
          </a:prstGeom>
          <a:noFill/>
        </p:spPr>
        <p:txBody>
          <a:bodyPr wrap="none" rtlCol="0">
            <a:spAutoFit/>
          </a:bodyPr>
          <a:lstStyle/>
          <a:p>
            <a:r>
              <a:rPr lang="nl-NL" dirty="0">
                <a:solidFill>
                  <a:srgbClr val="7030A0"/>
                </a:solidFill>
              </a:rPr>
              <a:t>Onder de motorkap</a:t>
            </a:r>
          </a:p>
        </p:txBody>
      </p:sp>
      <p:pic>
        <p:nvPicPr>
          <p:cNvPr id="27" name="Graphic 26" descr="Afstandsonderwijs taal met effen opvulling">
            <a:extLst>
              <a:ext uri="{FF2B5EF4-FFF2-40B4-BE49-F238E27FC236}">
                <a16:creationId xmlns:a16="http://schemas.microsoft.com/office/drawing/2014/main" id="{FB76CB84-B263-7D31-5D0A-53D8A65A41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0671" y="362109"/>
            <a:ext cx="914400" cy="914400"/>
          </a:xfrm>
          <a:prstGeom prst="rect">
            <a:avLst/>
          </a:prstGeom>
        </p:spPr>
      </p:pic>
    </p:spTree>
    <p:extLst>
      <p:ext uri="{BB962C8B-B14F-4D97-AF65-F5344CB8AC3E}">
        <p14:creationId xmlns:p14="http://schemas.microsoft.com/office/powerpoint/2010/main" val="21612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diagram, ontwerp, origami&#10;&#10;Automatisch gegenereerde beschrijving">
            <a:extLst>
              <a:ext uri="{FF2B5EF4-FFF2-40B4-BE49-F238E27FC236}">
                <a16:creationId xmlns:a16="http://schemas.microsoft.com/office/drawing/2014/main" id="{87B55ED3-72BC-C166-7893-8B4CF36B5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21" y="1717117"/>
            <a:ext cx="8037316" cy="4254627"/>
          </a:xfrm>
          <a:prstGeom prst="rect">
            <a:avLst/>
          </a:prstGeom>
        </p:spPr>
      </p:pic>
      <p:sp>
        <p:nvSpPr>
          <p:cNvPr id="2" name="Titel 1">
            <a:extLst>
              <a:ext uri="{FF2B5EF4-FFF2-40B4-BE49-F238E27FC236}">
                <a16:creationId xmlns:a16="http://schemas.microsoft.com/office/drawing/2014/main" id="{AB966C4C-C9BD-45CA-FE99-565A81818863}"/>
              </a:ext>
            </a:extLst>
          </p:cNvPr>
          <p:cNvSpPr>
            <a:spLocks noGrp="1"/>
          </p:cNvSpPr>
          <p:nvPr>
            <p:ph type="title"/>
          </p:nvPr>
        </p:nvSpPr>
        <p:spPr>
          <a:xfrm>
            <a:off x="838200" y="124407"/>
            <a:ext cx="10515600" cy="942658"/>
          </a:xfrm>
        </p:spPr>
        <p:txBody>
          <a:bodyPr>
            <a:normAutofit/>
          </a:bodyPr>
          <a:lstStyle/>
          <a:p>
            <a:r>
              <a:rPr lang="nl-NL" sz="4000" dirty="0">
                <a:solidFill>
                  <a:srgbClr val="7030A0"/>
                </a:solidFill>
              </a:rPr>
              <a:t>Diverse Blended </a:t>
            </a:r>
            <a:r>
              <a:rPr lang="nl-NL" sz="4000" dirty="0" err="1">
                <a:solidFill>
                  <a:srgbClr val="7030A0"/>
                </a:solidFill>
              </a:rPr>
              <a:t>learning</a:t>
            </a:r>
            <a:r>
              <a:rPr lang="nl-NL" sz="4000" dirty="0">
                <a:solidFill>
                  <a:srgbClr val="7030A0"/>
                </a:solidFill>
              </a:rPr>
              <a:t> elementen</a:t>
            </a:r>
          </a:p>
        </p:txBody>
      </p:sp>
      <p:pic>
        <p:nvPicPr>
          <p:cNvPr id="8" name="Tijdelijke aanduiding voor inhoud 7" descr="Automonteur met effen opvulling">
            <a:extLst>
              <a:ext uri="{FF2B5EF4-FFF2-40B4-BE49-F238E27FC236}">
                <a16:creationId xmlns:a16="http://schemas.microsoft.com/office/drawing/2014/main" id="{35FF6B11-3825-E29D-FBFE-88CBEAED984C}"/>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9281" y="280234"/>
            <a:ext cx="914400" cy="914400"/>
          </a:xfrm>
        </p:spPr>
      </p:pic>
      <p:sp>
        <p:nvSpPr>
          <p:cNvPr id="5" name="Tekstvak 4">
            <a:extLst>
              <a:ext uri="{FF2B5EF4-FFF2-40B4-BE49-F238E27FC236}">
                <a16:creationId xmlns:a16="http://schemas.microsoft.com/office/drawing/2014/main" id="{4B757E63-59A2-4DFA-F2EE-8E21F7340C3D}"/>
              </a:ext>
            </a:extLst>
          </p:cNvPr>
          <p:cNvSpPr txBox="1"/>
          <p:nvPr/>
        </p:nvSpPr>
        <p:spPr>
          <a:xfrm>
            <a:off x="9676319" y="1117456"/>
            <a:ext cx="2034724" cy="369332"/>
          </a:xfrm>
          <a:prstGeom prst="rect">
            <a:avLst/>
          </a:prstGeom>
          <a:noFill/>
        </p:spPr>
        <p:txBody>
          <a:bodyPr wrap="none" rtlCol="0">
            <a:spAutoFit/>
          </a:bodyPr>
          <a:lstStyle/>
          <a:p>
            <a:r>
              <a:rPr lang="nl-NL" dirty="0">
                <a:solidFill>
                  <a:srgbClr val="7030A0"/>
                </a:solidFill>
              </a:rPr>
              <a:t>Onder de motorkap</a:t>
            </a:r>
          </a:p>
        </p:txBody>
      </p:sp>
      <p:pic>
        <p:nvPicPr>
          <p:cNvPr id="6" name="Graphic 5" descr="Afstandsonderwijs taal met effen opvulling">
            <a:extLst>
              <a:ext uri="{FF2B5EF4-FFF2-40B4-BE49-F238E27FC236}">
                <a16:creationId xmlns:a16="http://schemas.microsoft.com/office/drawing/2014/main" id="{5F9A96DD-E364-D606-55FF-200562ED2E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40671" y="362109"/>
            <a:ext cx="914400" cy="914400"/>
          </a:xfrm>
          <a:prstGeom prst="rect">
            <a:avLst/>
          </a:prstGeom>
        </p:spPr>
      </p:pic>
      <p:grpSp>
        <p:nvGrpSpPr>
          <p:cNvPr id="20" name="Groep 19">
            <a:extLst>
              <a:ext uri="{FF2B5EF4-FFF2-40B4-BE49-F238E27FC236}">
                <a16:creationId xmlns:a16="http://schemas.microsoft.com/office/drawing/2014/main" id="{559BC631-389E-8BC5-6FBF-5B8DD82EDA87}"/>
              </a:ext>
            </a:extLst>
          </p:cNvPr>
          <p:cNvGrpSpPr/>
          <p:nvPr/>
        </p:nvGrpSpPr>
        <p:grpSpPr>
          <a:xfrm>
            <a:off x="6532371" y="4255572"/>
            <a:ext cx="5525867" cy="2322195"/>
            <a:chOff x="6383589" y="4148071"/>
            <a:chExt cx="5754345" cy="2613185"/>
          </a:xfrm>
        </p:grpSpPr>
        <p:sp>
          <p:nvSpPr>
            <p:cNvPr id="7" name="Ovaal 6">
              <a:extLst>
                <a:ext uri="{FF2B5EF4-FFF2-40B4-BE49-F238E27FC236}">
                  <a16:creationId xmlns:a16="http://schemas.microsoft.com/office/drawing/2014/main" id="{CC017513-2296-AA6D-6779-19047125A314}"/>
                </a:ext>
              </a:extLst>
            </p:cNvPr>
            <p:cNvSpPr/>
            <p:nvPr/>
          </p:nvSpPr>
          <p:spPr>
            <a:xfrm>
              <a:off x="6383589" y="4148071"/>
              <a:ext cx="1479690" cy="1650124"/>
            </a:xfrm>
            <a:prstGeom prst="ellipse">
              <a:avLst/>
            </a:prstGeom>
            <a:solidFill>
              <a:srgbClr val="FFC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Bijschrift: gebogen lijn 11">
              <a:extLst>
                <a:ext uri="{FF2B5EF4-FFF2-40B4-BE49-F238E27FC236}">
                  <a16:creationId xmlns:a16="http://schemas.microsoft.com/office/drawing/2014/main" id="{4F67E885-19BD-6395-4A5B-BB5DE8234F02}"/>
                </a:ext>
              </a:extLst>
            </p:cNvPr>
            <p:cNvSpPr/>
            <p:nvPr/>
          </p:nvSpPr>
          <p:spPr>
            <a:xfrm>
              <a:off x="8335876" y="5173914"/>
              <a:ext cx="3802058" cy="1587342"/>
            </a:xfrm>
            <a:prstGeom prst="borderCallout2">
              <a:avLst>
                <a:gd name="adj1" fmla="val 22935"/>
                <a:gd name="adj2" fmla="val -820"/>
                <a:gd name="adj3" fmla="val -11902"/>
                <a:gd name="adj4" fmla="val -32880"/>
                <a:gd name="adj5" fmla="val -13399"/>
                <a:gd name="adj6" fmla="val -32997"/>
              </a:avLst>
            </a:prstGeom>
            <a:solidFill>
              <a:srgbClr val="FFC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2300" dirty="0">
                  <a:solidFill>
                    <a:srgbClr val="000000"/>
                  </a:solidFill>
                  <a:effectLst/>
                  <a:latin typeface="Calibri" panose="020F0502020204030204" pitchFamily="34" charset="0"/>
                  <a:ea typeface="Times New Roman" panose="02020603050405020304" pitchFamily="18" charset="0"/>
                </a:rPr>
                <a:t>Off site: zelfstandig opdracht maken als voorbereiding op de on site les, bv. video bekijken.</a:t>
              </a:r>
              <a:endParaRPr lang="nl-NL" sz="2300" dirty="0">
                <a:solidFill>
                  <a:schemeClr val="tx1"/>
                </a:solidFill>
              </a:endParaRPr>
            </a:p>
          </p:txBody>
        </p:sp>
      </p:grpSp>
      <p:grpSp>
        <p:nvGrpSpPr>
          <p:cNvPr id="21" name="Groep 20">
            <a:extLst>
              <a:ext uri="{FF2B5EF4-FFF2-40B4-BE49-F238E27FC236}">
                <a16:creationId xmlns:a16="http://schemas.microsoft.com/office/drawing/2014/main" id="{E4A5877B-4BB2-0451-D3E8-043B0563279A}"/>
              </a:ext>
            </a:extLst>
          </p:cNvPr>
          <p:cNvGrpSpPr/>
          <p:nvPr/>
        </p:nvGrpSpPr>
        <p:grpSpPr>
          <a:xfrm>
            <a:off x="684285" y="2342880"/>
            <a:ext cx="11373953" cy="2706362"/>
            <a:chOff x="980339" y="2364671"/>
            <a:chExt cx="11416546" cy="2706362"/>
          </a:xfrm>
        </p:grpSpPr>
        <p:sp>
          <p:nvSpPr>
            <p:cNvPr id="9" name="Ovaal 8">
              <a:extLst>
                <a:ext uri="{FF2B5EF4-FFF2-40B4-BE49-F238E27FC236}">
                  <a16:creationId xmlns:a16="http://schemas.microsoft.com/office/drawing/2014/main" id="{F3EBCC90-64E3-5581-5857-06C759311700}"/>
                </a:ext>
              </a:extLst>
            </p:cNvPr>
            <p:cNvSpPr/>
            <p:nvPr/>
          </p:nvSpPr>
          <p:spPr>
            <a:xfrm>
              <a:off x="980339" y="2364671"/>
              <a:ext cx="1475017" cy="1472602"/>
            </a:xfrm>
            <a:prstGeom prst="ellipse">
              <a:avLst/>
            </a:prstGeom>
            <a:solidFill>
              <a:srgbClr val="0070C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Bijschrift: gebogen lijn 15">
              <a:extLst>
                <a:ext uri="{FF2B5EF4-FFF2-40B4-BE49-F238E27FC236}">
                  <a16:creationId xmlns:a16="http://schemas.microsoft.com/office/drawing/2014/main" id="{426F84AA-797E-A265-E836-29EC89165F79}"/>
                </a:ext>
              </a:extLst>
            </p:cNvPr>
            <p:cNvSpPr/>
            <p:nvPr/>
          </p:nvSpPr>
          <p:spPr>
            <a:xfrm>
              <a:off x="8710783" y="3483691"/>
              <a:ext cx="3686102" cy="1587342"/>
            </a:xfrm>
            <a:prstGeom prst="borderCallout2">
              <a:avLst>
                <a:gd name="adj1" fmla="val 30581"/>
                <a:gd name="adj2" fmla="val 199"/>
                <a:gd name="adj3" fmla="val 29864"/>
                <a:gd name="adj4" fmla="val -87456"/>
                <a:gd name="adj5" fmla="val -22613"/>
                <a:gd name="adj6" fmla="val -188801"/>
              </a:avLst>
            </a:prstGeom>
            <a:solidFill>
              <a:srgbClr val="0070C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nl-NL" sz="2300" dirty="0">
                  <a:solidFill>
                    <a:srgbClr val="000000"/>
                  </a:solidFill>
                  <a:effectLst/>
                  <a:latin typeface="Calibri" panose="020F0502020204030204" pitchFamily="34" charset="0"/>
                  <a:ea typeface="Times New Roman" panose="02020603050405020304" pitchFamily="18" charset="0"/>
                </a:rPr>
                <a:t>Een groepsopdracht in de on site les maken, zoals bv. samen video’s in </a:t>
              </a:r>
              <a:r>
                <a:rPr lang="nl-NL" sz="2300" dirty="0" err="1">
                  <a:solidFill>
                    <a:srgbClr val="000000"/>
                  </a:solidFill>
                  <a:effectLst/>
                  <a:latin typeface="Calibri" panose="020F0502020204030204" pitchFamily="34" charset="0"/>
                  <a:ea typeface="Times New Roman" panose="02020603050405020304" pitchFamily="18" charset="0"/>
                </a:rPr>
                <a:t>LessonUp</a:t>
              </a:r>
              <a:r>
                <a:rPr lang="nl-NL" sz="2300" dirty="0">
                  <a:solidFill>
                    <a:srgbClr val="000000"/>
                  </a:solidFill>
                  <a:effectLst/>
                  <a:latin typeface="Calibri" panose="020F0502020204030204" pitchFamily="34" charset="0"/>
                  <a:ea typeface="Times New Roman" panose="02020603050405020304" pitchFamily="18" charset="0"/>
                </a:rPr>
                <a:t> bekijken en vragen </a:t>
              </a:r>
              <a:r>
                <a:rPr lang="nl-NL" sz="2300" dirty="0" err="1">
                  <a:solidFill>
                    <a:srgbClr val="000000"/>
                  </a:solidFill>
                  <a:effectLst/>
                  <a:latin typeface="Calibri" panose="020F0502020204030204" pitchFamily="34" charset="0"/>
                  <a:ea typeface="Times New Roman" panose="02020603050405020304" pitchFamily="18" charset="0"/>
                </a:rPr>
                <a:t>beantw</a:t>
              </a:r>
              <a:r>
                <a:rPr lang="nl-NL" sz="2400" dirty="0">
                  <a:solidFill>
                    <a:srgbClr val="000000"/>
                  </a:solidFill>
                  <a:effectLst/>
                  <a:latin typeface="Calibri" panose="020F0502020204030204" pitchFamily="34" charset="0"/>
                  <a:ea typeface="Times New Roman" panose="02020603050405020304" pitchFamily="18" charset="0"/>
                </a:rPr>
                <a:t>.</a:t>
              </a:r>
              <a:endParaRPr lang="nl-NL" sz="2400" dirty="0">
                <a:solidFill>
                  <a:schemeClr val="tx1"/>
                </a:solidFill>
              </a:endParaRPr>
            </a:p>
          </p:txBody>
        </p:sp>
      </p:grpSp>
      <p:grpSp>
        <p:nvGrpSpPr>
          <p:cNvPr id="22" name="Groep 21">
            <a:extLst>
              <a:ext uri="{FF2B5EF4-FFF2-40B4-BE49-F238E27FC236}">
                <a16:creationId xmlns:a16="http://schemas.microsoft.com/office/drawing/2014/main" id="{358E50FA-F9DA-21A2-87FE-0FBBA2E46471}"/>
              </a:ext>
            </a:extLst>
          </p:cNvPr>
          <p:cNvGrpSpPr/>
          <p:nvPr/>
        </p:nvGrpSpPr>
        <p:grpSpPr>
          <a:xfrm>
            <a:off x="2638607" y="1492647"/>
            <a:ext cx="9425099" cy="2322834"/>
            <a:chOff x="2799322" y="1693677"/>
            <a:chExt cx="9260613" cy="2181619"/>
          </a:xfrm>
        </p:grpSpPr>
        <p:sp>
          <p:nvSpPr>
            <p:cNvPr id="14" name="Bijschrift: gebogen lijn 13">
              <a:extLst>
                <a:ext uri="{FF2B5EF4-FFF2-40B4-BE49-F238E27FC236}">
                  <a16:creationId xmlns:a16="http://schemas.microsoft.com/office/drawing/2014/main" id="{DDD36536-EAA8-A1A3-0AF9-13D171D28509}"/>
                </a:ext>
              </a:extLst>
            </p:cNvPr>
            <p:cNvSpPr/>
            <p:nvPr/>
          </p:nvSpPr>
          <p:spPr>
            <a:xfrm>
              <a:off x="8440930" y="1693677"/>
              <a:ext cx="3619005" cy="1704725"/>
            </a:xfrm>
            <a:prstGeom prst="borderCallout2">
              <a:avLst>
                <a:gd name="adj1" fmla="val 29261"/>
                <a:gd name="adj2" fmla="val 1106"/>
                <a:gd name="adj3" fmla="val 87612"/>
                <a:gd name="adj4" fmla="val -134366"/>
                <a:gd name="adj5" fmla="val 85420"/>
                <a:gd name="adj6" fmla="val -135492"/>
              </a:avLst>
            </a:prstGeom>
            <a:solidFill>
              <a:srgbClr val="00B05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nl-NL" sz="2300" dirty="0">
                  <a:solidFill>
                    <a:srgbClr val="000000"/>
                  </a:solidFill>
                  <a:effectLst/>
                  <a:latin typeface="Calibri" panose="020F0502020204030204" pitchFamily="34" charset="0"/>
                  <a:ea typeface="Times New Roman" panose="02020603050405020304" pitchFamily="18" charset="0"/>
                </a:rPr>
                <a:t>Een individuele opdracht in de on site les maken, zoals bv. oefenen met </a:t>
              </a:r>
              <a:r>
                <a:rPr lang="nl-NL" sz="2300" dirty="0" err="1">
                  <a:solidFill>
                    <a:srgbClr val="000000"/>
                  </a:solidFill>
                  <a:effectLst/>
                  <a:latin typeface="Calibri" panose="020F0502020204030204" pitchFamily="34" charset="0"/>
                  <a:ea typeface="Times New Roman" panose="02020603050405020304" pitchFamily="18" charset="0"/>
                </a:rPr>
                <a:t>toetsvragen</a:t>
              </a:r>
              <a:r>
                <a:rPr lang="nl-NL" sz="2300" dirty="0">
                  <a:solidFill>
                    <a:srgbClr val="000000"/>
                  </a:solidFill>
                  <a:effectLst/>
                  <a:latin typeface="Calibri" panose="020F0502020204030204" pitchFamily="34" charset="0"/>
                  <a:ea typeface="Times New Roman" panose="02020603050405020304" pitchFamily="18" charset="0"/>
                </a:rPr>
                <a:t> in </a:t>
              </a:r>
              <a:r>
                <a:rPr lang="nl-NL" sz="2300" dirty="0" err="1">
                  <a:solidFill>
                    <a:srgbClr val="000000"/>
                  </a:solidFill>
                  <a:effectLst/>
                  <a:latin typeface="Calibri" panose="020F0502020204030204" pitchFamily="34" charset="0"/>
                  <a:ea typeface="Times New Roman" panose="02020603050405020304" pitchFamily="18" charset="0"/>
                </a:rPr>
                <a:t>Remindo</a:t>
              </a:r>
              <a:endParaRPr lang="nl-NL" sz="2300" dirty="0">
                <a:solidFill>
                  <a:schemeClr val="tx1"/>
                </a:solidFill>
              </a:endParaRPr>
            </a:p>
          </p:txBody>
        </p:sp>
        <p:sp>
          <p:nvSpPr>
            <p:cNvPr id="11" name="Ovaal 10">
              <a:extLst>
                <a:ext uri="{FF2B5EF4-FFF2-40B4-BE49-F238E27FC236}">
                  <a16:creationId xmlns:a16="http://schemas.microsoft.com/office/drawing/2014/main" id="{8D41F43D-4BAE-0C50-33A5-962A17AD941B}"/>
                </a:ext>
              </a:extLst>
            </p:cNvPr>
            <p:cNvSpPr/>
            <p:nvPr/>
          </p:nvSpPr>
          <p:spPr>
            <a:xfrm>
              <a:off x="2799322" y="2492220"/>
              <a:ext cx="1443868" cy="1383076"/>
            </a:xfrm>
            <a:prstGeom prst="ellipse">
              <a:avLst/>
            </a:prstGeom>
            <a:solidFill>
              <a:srgbClr val="00B05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73523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F5F7B04-685F-4CD0-FAA8-362F20968442}"/>
              </a:ext>
            </a:extLst>
          </p:cNvPr>
          <p:cNvGraphicFramePr/>
          <p:nvPr>
            <p:extLst>
              <p:ext uri="{D42A27DB-BD31-4B8C-83A1-F6EECF244321}">
                <p14:modId xmlns:p14="http://schemas.microsoft.com/office/powerpoint/2010/main" val="324554212"/>
              </p:ext>
            </p:extLst>
          </p:nvPr>
        </p:nvGraphicFramePr>
        <p:xfrm>
          <a:off x="876300" y="0"/>
          <a:ext cx="1041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descr="Afbeelding met Lijnillustraties, schets, tekening, clipart&#10;&#10;Automatisch gegenereerde beschrijving">
            <a:extLst>
              <a:ext uri="{FF2B5EF4-FFF2-40B4-BE49-F238E27FC236}">
                <a16:creationId xmlns:a16="http://schemas.microsoft.com/office/drawing/2014/main" id="{699080D7-8843-DC23-DDF3-EF209183AA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2275" y="69850"/>
            <a:ext cx="1924050" cy="2508250"/>
          </a:xfrm>
          <a:prstGeom prst="rect">
            <a:avLst/>
          </a:prstGeom>
        </p:spPr>
      </p:pic>
      <p:sp>
        <p:nvSpPr>
          <p:cNvPr id="6" name="Titel 1">
            <a:extLst>
              <a:ext uri="{FF2B5EF4-FFF2-40B4-BE49-F238E27FC236}">
                <a16:creationId xmlns:a16="http://schemas.microsoft.com/office/drawing/2014/main" id="{AFA31424-5F93-4A57-6CC7-E3424FBAA8F4}"/>
              </a:ext>
            </a:extLst>
          </p:cNvPr>
          <p:cNvSpPr txBox="1">
            <a:spLocks/>
          </p:cNvSpPr>
          <p:nvPr/>
        </p:nvSpPr>
        <p:spPr>
          <a:xfrm>
            <a:off x="8413750" y="222250"/>
            <a:ext cx="3714750" cy="12382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nl-NL" sz="3600" dirty="0">
                <a:solidFill>
                  <a:srgbClr val="7030A0"/>
                </a:solidFill>
              </a:rPr>
              <a:t>4 Uitdagingen </a:t>
            </a:r>
          </a:p>
          <a:p>
            <a:pPr algn="ctr">
              <a:lnSpc>
                <a:spcPct val="100000"/>
              </a:lnSpc>
            </a:pPr>
            <a:r>
              <a:rPr lang="nl-NL" sz="3600" dirty="0">
                <a:solidFill>
                  <a:srgbClr val="7030A0"/>
                </a:solidFill>
              </a:rPr>
              <a:t>Blended onderwijs</a:t>
            </a:r>
          </a:p>
        </p:txBody>
      </p:sp>
      <p:sp>
        <p:nvSpPr>
          <p:cNvPr id="7" name="Tekstvak 6">
            <a:extLst>
              <a:ext uri="{FF2B5EF4-FFF2-40B4-BE49-F238E27FC236}">
                <a16:creationId xmlns:a16="http://schemas.microsoft.com/office/drawing/2014/main" id="{1D0B963E-DD64-9ECC-259B-2A1BD6549C20}"/>
              </a:ext>
            </a:extLst>
          </p:cNvPr>
          <p:cNvSpPr txBox="1"/>
          <p:nvPr/>
        </p:nvSpPr>
        <p:spPr>
          <a:xfrm>
            <a:off x="6943319" y="6119336"/>
            <a:ext cx="5248681" cy="738664"/>
          </a:xfrm>
          <a:prstGeom prst="rect">
            <a:avLst/>
          </a:prstGeom>
          <a:noFill/>
        </p:spPr>
        <p:txBody>
          <a:bodyPr wrap="none" rtlCol="0">
            <a:spAutoFit/>
          </a:bodyPr>
          <a:lstStyle/>
          <a:p>
            <a:r>
              <a:rPr lang="nl-NL" sz="1400" b="1" dirty="0"/>
              <a:t>Bron</a:t>
            </a:r>
            <a:r>
              <a:rPr lang="nl-NL" sz="1400" dirty="0"/>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Boelens</a:t>
            </a:r>
            <a:r>
              <a:rPr lang="en-US" sz="1400" dirty="0">
                <a:effectLst/>
                <a:latin typeface="Calibri" panose="020F0502020204030204" pitchFamily="34" charset="0"/>
                <a:ea typeface="Calibri" panose="020F0502020204030204" pitchFamily="34" charset="0"/>
                <a:cs typeface="Times New Roman" panose="02020603050405020304" pitchFamily="18" charset="0"/>
              </a:rPr>
              <a:t>, R., De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Wever</a:t>
            </a:r>
            <a:r>
              <a:rPr lang="en-US" sz="1400" dirty="0">
                <a:effectLst/>
                <a:latin typeface="Calibri" panose="020F0502020204030204" pitchFamily="34" charset="0"/>
                <a:ea typeface="Calibri" panose="020F0502020204030204" pitchFamily="34" charset="0"/>
                <a:cs typeface="Times New Roman" panose="02020603050405020304" pitchFamily="18" charset="0"/>
              </a:rPr>
              <a:t>, B., &amp;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Voet</a:t>
            </a:r>
            <a:r>
              <a:rPr lang="en-US" sz="1400" dirty="0">
                <a:effectLst/>
                <a:latin typeface="Calibri" panose="020F0502020204030204" pitchFamily="34" charset="0"/>
                <a:ea typeface="Calibri" panose="020F0502020204030204" pitchFamily="34" charset="0"/>
                <a:cs typeface="Times New Roman" panose="02020603050405020304" pitchFamily="18" charset="0"/>
              </a:rPr>
              <a:t>, M. (2017). </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Four key challenges to the design of blended learning: </a:t>
            </a:r>
          </a:p>
          <a:p>
            <a:r>
              <a:rPr lang="en-US" sz="1400" dirty="0">
                <a:effectLst/>
                <a:latin typeface="Calibri" panose="020F0502020204030204" pitchFamily="34" charset="0"/>
                <a:ea typeface="Calibri" panose="020F0502020204030204" pitchFamily="34" charset="0"/>
                <a:cs typeface="Times New Roman" panose="02020603050405020304" pitchFamily="18" charset="0"/>
              </a:rPr>
              <a:t>A systematic literature review.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Educational Research Review, 22</a:t>
            </a:r>
            <a:r>
              <a:rPr lang="en-US" sz="1400" dirty="0">
                <a:effectLst/>
                <a:latin typeface="Calibri" panose="020F0502020204030204" pitchFamily="34" charset="0"/>
                <a:ea typeface="Calibri" panose="020F0502020204030204" pitchFamily="34" charset="0"/>
                <a:cs typeface="Times New Roman" panose="02020603050405020304" pitchFamily="18" charset="0"/>
              </a:rPr>
              <a:t>, 1-18.</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26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F9BE430-3FD7-4B3D-B72B-DDF7128E7E7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77A92D8C-99D0-4A15-85C6-F61181FAEC0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2DFB93BC-D1F4-48BF-B67A-8CE3A1345CA5}"/>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graphicEl>
                                              <a:dgm id="{29F9F544-96C5-431E-845F-3FF5F9C167D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graphicEl>
                                              <a:dgm id="{500E0D8B-48DA-4A38-867E-D4A51283F41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graphicEl>
                                              <a:dgm id="{1C8F7CEC-6EAD-4702-A593-78AFA1F2C10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5E8A35E9-6052-4F97-AA91-00C46119BC4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3054F0B7-D1BA-4CB4-8CBE-6C97892FD61D}"/>
                                            </p:graphicEl>
                                          </p:spTgt>
                                        </p:tgtEl>
                                        <p:attrNameLst>
                                          <p:attrName>style.visibility</p:attrName>
                                        </p:attrNameLst>
                                      </p:cBhvr>
                                      <p:to>
                                        <p:strVal val="visible"/>
                                      </p:to>
                                    </p:set>
                                  </p:childTnLst>
                                </p:cTn>
                              </p:par>
                              <p:par>
                                <p:cTn id="29" presetID="1" presetClass="entr" presetSubtype="0"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3DEFD8F1-35DD-EAAB-02FA-9523CBDD5051}"/>
              </a:ext>
            </a:extLst>
          </p:cNvPr>
          <p:cNvSpPr/>
          <p:nvPr/>
        </p:nvSpPr>
        <p:spPr>
          <a:xfrm>
            <a:off x="241216" y="-281203"/>
            <a:ext cx="3186931" cy="2195795"/>
          </a:xfrm>
          <a:prstGeom prst="roundRect">
            <a:avLst/>
          </a:prstGeom>
          <a:blipFill>
            <a:blip r:embed="rId5"/>
            <a:srcRect/>
            <a:stretch>
              <a:fillRect l="-12000" r="-1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kstvak 2">
            <a:extLst>
              <a:ext uri="{FF2B5EF4-FFF2-40B4-BE49-F238E27FC236}">
                <a16:creationId xmlns:a16="http://schemas.microsoft.com/office/drawing/2014/main" id="{12155E6D-6D9B-F3C6-51AE-77BBC5B34769}"/>
              </a:ext>
            </a:extLst>
          </p:cNvPr>
          <p:cNvSpPr txBox="1"/>
          <p:nvPr/>
        </p:nvSpPr>
        <p:spPr>
          <a:xfrm>
            <a:off x="609600" y="269877"/>
            <a:ext cx="1771960" cy="523220"/>
          </a:xfrm>
          <a:prstGeom prst="rect">
            <a:avLst/>
          </a:prstGeom>
          <a:noFill/>
        </p:spPr>
        <p:txBody>
          <a:bodyPr wrap="none" rtlCol="0">
            <a:spAutoFit/>
          </a:bodyPr>
          <a:lstStyle/>
          <a:p>
            <a:r>
              <a:rPr lang="nl-NL" sz="2800" dirty="0">
                <a:solidFill>
                  <a:srgbClr val="4FC0E9"/>
                </a:solidFill>
              </a:rPr>
              <a:t>Flexibiliteit</a:t>
            </a:r>
          </a:p>
        </p:txBody>
      </p:sp>
      <p:sp>
        <p:nvSpPr>
          <p:cNvPr id="4" name="Tekstvak 3">
            <a:extLst>
              <a:ext uri="{FF2B5EF4-FFF2-40B4-BE49-F238E27FC236}">
                <a16:creationId xmlns:a16="http://schemas.microsoft.com/office/drawing/2014/main" id="{EDD3D8EF-BE14-3F92-F5DD-397A2E519AC0}"/>
              </a:ext>
            </a:extLst>
          </p:cNvPr>
          <p:cNvSpPr txBox="1"/>
          <p:nvPr/>
        </p:nvSpPr>
        <p:spPr>
          <a:xfrm>
            <a:off x="1081421" y="2465672"/>
            <a:ext cx="5366213" cy="3272691"/>
          </a:xfrm>
          <a:prstGeom prst="rect">
            <a:avLst/>
          </a:prstGeom>
          <a:noFill/>
        </p:spPr>
        <p:txBody>
          <a:bodyPr wrap="none" rtlCol="0">
            <a:spAutoFit/>
          </a:bodyPr>
          <a:lstStyle/>
          <a:p>
            <a:pPr>
              <a:spcAft>
                <a:spcPts val="800"/>
              </a:spcAft>
            </a:pPr>
            <a:r>
              <a:rPr lang="nl-NL" sz="3600" dirty="0"/>
              <a:t>Tijd</a:t>
            </a:r>
          </a:p>
          <a:p>
            <a:pPr>
              <a:spcAft>
                <a:spcPts val="800"/>
              </a:spcAft>
            </a:pPr>
            <a:r>
              <a:rPr lang="nl-NL" sz="3600" dirty="0"/>
              <a:t>Plaats</a:t>
            </a:r>
          </a:p>
          <a:p>
            <a:pPr>
              <a:spcAft>
                <a:spcPts val="800"/>
              </a:spcAft>
            </a:pPr>
            <a:r>
              <a:rPr lang="nl-NL" sz="3600" dirty="0"/>
              <a:t>Tempo</a:t>
            </a:r>
          </a:p>
          <a:p>
            <a:pPr>
              <a:spcAft>
                <a:spcPts val="800"/>
              </a:spcAft>
            </a:pPr>
            <a:r>
              <a:rPr lang="nl-NL" sz="3600" dirty="0" err="1"/>
              <a:t>Leerpad</a:t>
            </a:r>
            <a:endParaRPr lang="nl-NL" sz="3600" dirty="0"/>
          </a:p>
          <a:p>
            <a:pPr>
              <a:spcAft>
                <a:spcPts val="800"/>
              </a:spcAft>
            </a:pPr>
            <a:r>
              <a:rPr lang="nl-NL" sz="3600" dirty="0"/>
              <a:t>On site of off site / bronnen</a:t>
            </a:r>
          </a:p>
        </p:txBody>
      </p:sp>
      <p:sp>
        <p:nvSpPr>
          <p:cNvPr id="5" name="Rechthoek: afgeronde hoeken 4">
            <a:extLst>
              <a:ext uri="{FF2B5EF4-FFF2-40B4-BE49-F238E27FC236}">
                <a16:creationId xmlns:a16="http://schemas.microsoft.com/office/drawing/2014/main" id="{475D2BBC-B3E3-CA7B-3A12-DEC4E837D47D}"/>
              </a:ext>
            </a:extLst>
          </p:cNvPr>
          <p:cNvSpPr/>
          <p:nvPr/>
        </p:nvSpPr>
        <p:spPr>
          <a:xfrm>
            <a:off x="4994628" y="418397"/>
            <a:ext cx="2622883" cy="914400"/>
          </a:xfrm>
          <a:prstGeom prst="roundRect">
            <a:avLst/>
          </a:prstGeom>
          <a:solidFill>
            <a:srgbClr val="4FC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rPr>
              <a:t>Voorbereiding </a:t>
            </a:r>
          </a:p>
          <a:p>
            <a:pPr algn="ctr"/>
            <a:r>
              <a:rPr lang="nl-NL" sz="2400" dirty="0">
                <a:solidFill>
                  <a:schemeClr val="tx1"/>
                </a:solidFill>
              </a:rPr>
              <a:t>(off site)</a:t>
            </a:r>
          </a:p>
        </p:txBody>
      </p:sp>
      <p:pic>
        <p:nvPicPr>
          <p:cNvPr id="7" name="Graphic 6" descr="Klok met effen opvulling">
            <a:extLst>
              <a:ext uri="{FF2B5EF4-FFF2-40B4-BE49-F238E27FC236}">
                <a16:creationId xmlns:a16="http://schemas.microsoft.com/office/drawing/2014/main" id="{48422A91-B3FF-D91F-5CE8-D67C749021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15279" y="92557"/>
            <a:ext cx="914400" cy="914400"/>
          </a:xfrm>
          <a:prstGeom prst="rect">
            <a:avLst/>
          </a:prstGeom>
        </p:spPr>
      </p:pic>
      <p:cxnSp>
        <p:nvCxnSpPr>
          <p:cNvPr id="9" name="Rechte verbindingslijn met pijl 8">
            <a:extLst>
              <a:ext uri="{FF2B5EF4-FFF2-40B4-BE49-F238E27FC236}">
                <a16:creationId xmlns:a16="http://schemas.microsoft.com/office/drawing/2014/main" id="{85338657-39B8-73DF-B9FC-7D650752D731}"/>
              </a:ext>
            </a:extLst>
          </p:cNvPr>
          <p:cNvCxnSpPr>
            <a:cxnSpLocks/>
            <a:stCxn id="5" idx="3"/>
            <a:endCxn id="7" idx="1"/>
          </p:cNvCxnSpPr>
          <p:nvPr/>
        </p:nvCxnSpPr>
        <p:spPr>
          <a:xfrm flipV="1">
            <a:off x="7617511" y="549757"/>
            <a:ext cx="2197768" cy="325840"/>
          </a:xfrm>
          <a:prstGeom prst="straightConnector1">
            <a:avLst/>
          </a:prstGeom>
          <a:ln w="47625">
            <a:solidFill>
              <a:srgbClr val="4FC0E9"/>
            </a:solidFill>
            <a:tailEnd type="triangle"/>
          </a:ln>
        </p:spPr>
        <p:style>
          <a:lnRef idx="1">
            <a:schemeClr val="accent1"/>
          </a:lnRef>
          <a:fillRef idx="0">
            <a:schemeClr val="accent1"/>
          </a:fillRef>
          <a:effectRef idx="0">
            <a:schemeClr val="accent1"/>
          </a:effectRef>
          <a:fontRef idx="minor">
            <a:schemeClr val="tx1"/>
          </a:fontRef>
        </p:style>
      </p:cxnSp>
      <p:pic>
        <p:nvPicPr>
          <p:cNvPr id="15" name="Graphic 14" descr="Klok met effen opvulling">
            <a:extLst>
              <a:ext uri="{FF2B5EF4-FFF2-40B4-BE49-F238E27FC236}">
                <a16:creationId xmlns:a16="http://schemas.microsoft.com/office/drawing/2014/main" id="{38F486BB-3269-A4B5-3935-4FAD51F8E7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94966" y="2441801"/>
            <a:ext cx="605666" cy="605666"/>
          </a:xfrm>
          <a:prstGeom prst="rect">
            <a:avLst/>
          </a:prstGeom>
        </p:spPr>
      </p:pic>
      <p:grpSp>
        <p:nvGrpSpPr>
          <p:cNvPr id="22" name="Groep 21">
            <a:extLst>
              <a:ext uri="{FF2B5EF4-FFF2-40B4-BE49-F238E27FC236}">
                <a16:creationId xmlns:a16="http://schemas.microsoft.com/office/drawing/2014/main" id="{19C80FD8-9CD9-F692-1B3C-8E5B66C12046}"/>
              </a:ext>
            </a:extLst>
          </p:cNvPr>
          <p:cNvGrpSpPr/>
          <p:nvPr/>
        </p:nvGrpSpPr>
        <p:grpSpPr>
          <a:xfrm>
            <a:off x="2400173" y="2556586"/>
            <a:ext cx="913545" cy="1286416"/>
            <a:chOff x="4789755" y="2189741"/>
            <a:chExt cx="1066305" cy="1400378"/>
          </a:xfrm>
          <a:solidFill>
            <a:srgbClr val="FFC000"/>
          </a:solidFill>
        </p:grpSpPr>
        <p:pic>
          <p:nvPicPr>
            <p:cNvPr id="8" name="Graphic 7" descr="Markering met effen opvulling">
              <a:extLst>
                <a:ext uri="{FF2B5EF4-FFF2-40B4-BE49-F238E27FC236}">
                  <a16:creationId xmlns:a16="http://schemas.microsoft.com/office/drawing/2014/main" id="{A39C2B39-988A-95E6-AEB4-E197F0F67B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41660" y="2189741"/>
              <a:ext cx="914400" cy="914400"/>
            </a:xfrm>
            <a:prstGeom prst="rect">
              <a:avLst/>
            </a:prstGeom>
          </p:spPr>
        </p:pic>
        <p:pic>
          <p:nvPicPr>
            <p:cNvPr id="11" name="Graphic 10" descr="Bol silhouet">
              <a:extLst>
                <a:ext uri="{FF2B5EF4-FFF2-40B4-BE49-F238E27FC236}">
                  <a16:creationId xmlns:a16="http://schemas.microsoft.com/office/drawing/2014/main" id="{8B52269C-8A20-87C7-85C4-E6212BD343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89755" y="2675719"/>
              <a:ext cx="914400" cy="914400"/>
            </a:xfrm>
            <a:prstGeom prst="rect">
              <a:avLst/>
            </a:prstGeom>
          </p:spPr>
        </p:pic>
      </p:grpSp>
      <p:grpSp>
        <p:nvGrpSpPr>
          <p:cNvPr id="33" name="Groep 32">
            <a:extLst>
              <a:ext uri="{FF2B5EF4-FFF2-40B4-BE49-F238E27FC236}">
                <a16:creationId xmlns:a16="http://schemas.microsoft.com/office/drawing/2014/main" id="{E991E700-6558-164A-5AE2-19A6F7C90751}"/>
              </a:ext>
            </a:extLst>
          </p:cNvPr>
          <p:cNvGrpSpPr/>
          <p:nvPr/>
        </p:nvGrpSpPr>
        <p:grpSpPr>
          <a:xfrm>
            <a:off x="2600632" y="3658991"/>
            <a:ext cx="1827233" cy="840914"/>
            <a:chOff x="3277121" y="4441393"/>
            <a:chExt cx="1955809" cy="941078"/>
          </a:xfrm>
          <a:solidFill>
            <a:srgbClr val="FFC000"/>
          </a:solidFill>
        </p:grpSpPr>
        <p:pic>
          <p:nvPicPr>
            <p:cNvPr id="16" name="Graphic 15" descr="Speedometer, laag met effen opvulling">
              <a:extLst>
                <a:ext uri="{FF2B5EF4-FFF2-40B4-BE49-F238E27FC236}">
                  <a16:creationId xmlns:a16="http://schemas.microsoft.com/office/drawing/2014/main" id="{7504F11A-A652-322F-E66D-80CD6EE12E0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77121" y="4468071"/>
              <a:ext cx="914400" cy="914400"/>
            </a:xfrm>
            <a:prstGeom prst="rect">
              <a:avLst/>
            </a:prstGeom>
          </p:spPr>
        </p:pic>
        <p:pic>
          <p:nvPicPr>
            <p:cNvPr id="18" name="Graphic 17" descr="Speedometer, midden met effen opvulling">
              <a:extLst>
                <a:ext uri="{FF2B5EF4-FFF2-40B4-BE49-F238E27FC236}">
                  <a16:creationId xmlns:a16="http://schemas.microsoft.com/office/drawing/2014/main" id="{6CDA2D05-C118-19FD-70D9-4850E746A4C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18530" y="4441393"/>
              <a:ext cx="914400" cy="914400"/>
            </a:xfrm>
            <a:prstGeom prst="rect">
              <a:avLst/>
            </a:prstGeom>
          </p:spPr>
        </p:pic>
      </p:grpSp>
      <p:pic>
        <p:nvPicPr>
          <p:cNvPr id="20" name="Graphic 19" descr="Route tussen twee spelden, met een pad met effen opvulling">
            <a:extLst>
              <a:ext uri="{FF2B5EF4-FFF2-40B4-BE49-F238E27FC236}">
                <a16:creationId xmlns:a16="http://schemas.microsoft.com/office/drawing/2014/main" id="{3F16C51A-DE29-13D7-0CB9-2041F1574E2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09455" y="4343991"/>
            <a:ext cx="856834" cy="856834"/>
          </a:xfrm>
          <a:prstGeom prst="rect">
            <a:avLst/>
          </a:prstGeom>
        </p:spPr>
      </p:pic>
      <p:pic>
        <p:nvPicPr>
          <p:cNvPr id="24" name="Graphic 23" descr="Wegwijzer met effen opvulling">
            <a:extLst>
              <a:ext uri="{FF2B5EF4-FFF2-40B4-BE49-F238E27FC236}">
                <a16:creationId xmlns:a16="http://schemas.microsoft.com/office/drawing/2014/main" id="{A9673DAD-28D5-0A35-3F24-1F8E936C838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30154" y="5125568"/>
            <a:ext cx="856835" cy="856835"/>
          </a:xfrm>
          <a:prstGeom prst="rect">
            <a:avLst/>
          </a:prstGeom>
        </p:spPr>
      </p:pic>
      <p:grpSp>
        <p:nvGrpSpPr>
          <p:cNvPr id="26" name="Groep 25">
            <a:extLst>
              <a:ext uri="{FF2B5EF4-FFF2-40B4-BE49-F238E27FC236}">
                <a16:creationId xmlns:a16="http://schemas.microsoft.com/office/drawing/2014/main" id="{B9B639C3-056F-AB5B-178F-6EEF18744710}"/>
              </a:ext>
            </a:extLst>
          </p:cNvPr>
          <p:cNvGrpSpPr/>
          <p:nvPr/>
        </p:nvGrpSpPr>
        <p:grpSpPr>
          <a:xfrm>
            <a:off x="10528378" y="605405"/>
            <a:ext cx="1025481" cy="1490291"/>
            <a:chOff x="4678674" y="2099828"/>
            <a:chExt cx="1025481" cy="1490291"/>
          </a:xfrm>
        </p:grpSpPr>
        <p:pic>
          <p:nvPicPr>
            <p:cNvPr id="27" name="Graphic 26" descr="Markering met effen opvulling">
              <a:extLst>
                <a:ext uri="{FF2B5EF4-FFF2-40B4-BE49-F238E27FC236}">
                  <a16:creationId xmlns:a16="http://schemas.microsoft.com/office/drawing/2014/main" id="{01ADE04E-ADFB-5EA2-86D5-49C3B85501A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678674" y="2099828"/>
              <a:ext cx="914400" cy="914400"/>
            </a:xfrm>
            <a:prstGeom prst="rect">
              <a:avLst/>
            </a:prstGeom>
          </p:spPr>
        </p:pic>
        <p:pic>
          <p:nvPicPr>
            <p:cNvPr id="28" name="Graphic 27" descr="Bol silhouet">
              <a:extLst>
                <a:ext uri="{FF2B5EF4-FFF2-40B4-BE49-F238E27FC236}">
                  <a16:creationId xmlns:a16="http://schemas.microsoft.com/office/drawing/2014/main" id="{A4A1D1B5-70B0-226D-5E0B-5BB6B399FB0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789755" y="2675719"/>
              <a:ext cx="914400" cy="914400"/>
            </a:xfrm>
            <a:prstGeom prst="rect">
              <a:avLst/>
            </a:prstGeom>
          </p:spPr>
        </p:pic>
      </p:grpSp>
      <p:cxnSp>
        <p:nvCxnSpPr>
          <p:cNvPr id="29" name="Rechte verbindingslijn met pijl 28">
            <a:extLst>
              <a:ext uri="{FF2B5EF4-FFF2-40B4-BE49-F238E27FC236}">
                <a16:creationId xmlns:a16="http://schemas.microsoft.com/office/drawing/2014/main" id="{A0FD464E-5963-D913-84A0-EBCB31FCA779}"/>
              </a:ext>
            </a:extLst>
          </p:cNvPr>
          <p:cNvCxnSpPr>
            <a:cxnSpLocks/>
            <a:stCxn id="5" idx="3"/>
            <a:endCxn id="28" idx="1"/>
          </p:cNvCxnSpPr>
          <p:nvPr/>
        </p:nvCxnSpPr>
        <p:spPr>
          <a:xfrm>
            <a:off x="7617511" y="875597"/>
            <a:ext cx="3021948" cy="762899"/>
          </a:xfrm>
          <a:prstGeom prst="straightConnector1">
            <a:avLst/>
          </a:prstGeom>
          <a:ln w="47625">
            <a:solidFill>
              <a:srgbClr val="4FC0E9"/>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ep 33">
            <a:extLst>
              <a:ext uri="{FF2B5EF4-FFF2-40B4-BE49-F238E27FC236}">
                <a16:creationId xmlns:a16="http://schemas.microsoft.com/office/drawing/2014/main" id="{D93667ED-5090-11EF-459C-7EB946D4BF0C}"/>
              </a:ext>
            </a:extLst>
          </p:cNvPr>
          <p:cNvGrpSpPr/>
          <p:nvPr/>
        </p:nvGrpSpPr>
        <p:grpSpPr>
          <a:xfrm>
            <a:off x="8875175" y="1895332"/>
            <a:ext cx="1880208" cy="933705"/>
            <a:chOff x="3277121" y="4448766"/>
            <a:chExt cx="1875589" cy="933705"/>
          </a:xfrm>
        </p:grpSpPr>
        <p:pic>
          <p:nvPicPr>
            <p:cNvPr id="35" name="Graphic 34" descr="Speedometer, laag met effen opvulling">
              <a:extLst>
                <a:ext uri="{FF2B5EF4-FFF2-40B4-BE49-F238E27FC236}">
                  <a16:creationId xmlns:a16="http://schemas.microsoft.com/office/drawing/2014/main" id="{02ABAA36-CBEF-1F9D-EE58-7C5020BFD07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277121" y="4468071"/>
              <a:ext cx="914400" cy="914400"/>
            </a:xfrm>
            <a:prstGeom prst="rect">
              <a:avLst/>
            </a:prstGeom>
          </p:spPr>
        </p:pic>
        <p:pic>
          <p:nvPicPr>
            <p:cNvPr id="36" name="Graphic 35" descr="Speedometer, midden met effen opvulling">
              <a:extLst>
                <a:ext uri="{FF2B5EF4-FFF2-40B4-BE49-F238E27FC236}">
                  <a16:creationId xmlns:a16="http://schemas.microsoft.com/office/drawing/2014/main" id="{764A5246-9268-9998-1BEB-5ED9E27C5CDC}"/>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238310" y="4448766"/>
              <a:ext cx="914400" cy="914400"/>
            </a:xfrm>
            <a:prstGeom prst="rect">
              <a:avLst/>
            </a:prstGeom>
          </p:spPr>
        </p:pic>
      </p:grpSp>
      <p:cxnSp>
        <p:nvCxnSpPr>
          <p:cNvPr id="37" name="Rechte verbindingslijn met pijl 36">
            <a:extLst>
              <a:ext uri="{FF2B5EF4-FFF2-40B4-BE49-F238E27FC236}">
                <a16:creationId xmlns:a16="http://schemas.microsoft.com/office/drawing/2014/main" id="{935E05AD-913E-97B8-EAE5-A478805577CF}"/>
              </a:ext>
            </a:extLst>
          </p:cNvPr>
          <p:cNvCxnSpPr>
            <a:cxnSpLocks/>
            <a:stCxn id="5" idx="3"/>
            <a:endCxn id="35" idx="0"/>
          </p:cNvCxnSpPr>
          <p:nvPr/>
        </p:nvCxnSpPr>
        <p:spPr>
          <a:xfrm>
            <a:off x="7617511" y="875597"/>
            <a:ext cx="1715990" cy="1039040"/>
          </a:xfrm>
          <a:prstGeom prst="straightConnector1">
            <a:avLst/>
          </a:prstGeom>
          <a:ln w="47625">
            <a:solidFill>
              <a:srgbClr val="4FC0E9"/>
            </a:solidFill>
            <a:tailEnd type="triangle"/>
          </a:ln>
        </p:spPr>
        <p:style>
          <a:lnRef idx="1">
            <a:schemeClr val="accent1"/>
          </a:lnRef>
          <a:fillRef idx="0">
            <a:schemeClr val="accent1"/>
          </a:fillRef>
          <a:effectRef idx="0">
            <a:schemeClr val="accent1"/>
          </a:effectRef>
          <a:fontRef idx="minor">
            <a:schemeClr val="tx1"/>
          </a:fontRef>
        </p:style>
      </p:cxnSp>
      <p:sp>
        <p:nvSpPr>
          <p:cNvPr id="40" name="Wolk 39">
            <a:extLst>
              <a:ext uri="{FF2B5EF4-FFF2-40B4-BE49-F238E27FC236}">
                <a16:creationId xmlns:a16="http://schemas.microsoft.com/office/drawing/2014/main" id="{46387B20-5A79-85DD-0322-B9878F66C724}"/>
              </a:ext>
            </a:extLst>
          </p:cNvPr>
          <p:cNvSpPr/>
          <p:nvPr/>
        </p:nvSpPr>
        <p:spPr>
          <a:xfrm>
            <a:off x="6096000" y="3094545"/>
            <a:ext cx="5765846" cy="288785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864 w 43256"/>
              <a:gd name="connsiteY8" fmla="*/ 24047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790 w 43256"/>
              <a:gd name="connsiteY8" fmla="*/ 24047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790 w 43256"/>
              <a:gd name="connsiteY8" fmla="*/ 24047 h 43219"/>
              <a:gd name="connsiteX9" fmla="*/ 37416 w 43256"/>
              <a:gd name="connsiteY9" fmla="*/ 29949 h 43219"/>
              <a:gd name="connsiteX10" fmla="*/ 41834 w 43256"/>
              <a:gd name="connsiteY10" fmla="*/ 15213 h 43219"/>
              <a:gd name="connsiteX11" fmla="*/ 40695 w 43256"/>
              <a:gd name="connsiteY11" fmla="*/ 18594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790" y="24047"/>
                </a:moveTo>
                <a:cubicBezTo>
                  <a:pt x="38794" y="25375"/>
                  <a:pt x="37434" y="26917"/>
                  <a:pt x="37416" y="29949"/>
                </a:cubicBezTo>
                <a:moveTo>
                  <a:pt x="41834" y="15213"/>
                </a:moveTo>
                <a:cubicBezTo>
                  <a:pt x="41509" y="16245"/>
                  <a:pt x="41323" y="17866"/>
                  <a:pt x="40695" y="18594"/>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FC0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rPr>
              <a:t>Instructievideo’s</a:t>
            </a:r>
            <a:endParaRPr lang="nl-NL" sz="2400" dirty="0">
              <a:solidFill>
                <a:schemeClr val="tx1"/>
              </a:solidFill>
            </a:endParaRPr>
          </a:p>
          <a:p>
            <a:pPr algn="ctr"/>
            <a:r>
              <a:rPr lang="nl-NL" sz="2400" dirty="0">
                <a:solidFill>
                  <a:schemeClr val="tx1"/>
                </a:solidFill>
              </a:rPr>
              <a:t>Herhalen</a:t>
            </a:r>
          </a:p>
          <a:p>
            <a:pPr algn="ctr"/>
            <a:r>
              <a:rPr lang="nl-NL" sz="2400" dirty="0">
                <a:solidFill>
                  <a:schemeClr val="tx1"/>
                </a:solidFill>
              </a:rPr>
              <a:t>Op eigen moment/plaats bekijken </a:t>
            </a:r>
          </a:p>
          <a:p>
            <a:pPr algn="ctr"/>
            <a:r>
              <a:rPr lang="nl-NL" sz="2400" dirty="0">
                <a:solidFill>
                  <a:schemeClr val="tx1"/>
                </a:solidFill>
              </a:rPr>
              <a:t>Stopzetten en opnieuw bekijken</a:t>
            </a:r>
          </a:p>
          <a:p>
            <a:pPr algn="ctr"/>
            <a:r>
              <a:rPr lang="nl-NL" sz="2400" dirty="0">
                <a:solidFill>
                  <a:schemeClr val="tx1"/>
                </a:solidFill>
              </a:rPr>
              <a:t>Overslaan bekende delen</a:t>
            </a:r>
          </a:p>
        </p:txBody>
      </p:sp>
      <p:pic>
        <p:nvPicPr>
          <p:cNvPr id="41" name="Instructievideo">
            <a:hlinkClick r:id="" action="ppaction://media"/>
            <a:extLst>
              <a:ext uri="{FF2B5EF4-FFF2-40B4-BE49-F238E27FC236}">
                <a16:creationId xmlns:a16="http://schemas.microsoft.com/office/drawing/2014/main" id="{98F288A1-0631-104E-5E33-3584C232ABDE}"/>
              </a:ext>
            </a:extLst>
          </p:cNvPr>
          <p:cNvPicPr>
            <a:picLocks noChangeAspect="1"/>
          </p:cNvPicPr>
          <p:nvPr>
            <a:audioFile r:link="rId2"/>
            <p:extLst>
              <p:ext uri="{DAA4B4D4-6D71-4841-9C94-3DE7FCFB9230}">
                <p14:media xmlns:p14="http://schemas.microsoft.com/office/powerpoint/2010/main" r:embed="rId1"/>
              </p:ext>
            </p:extLst>
          </p:nvPr>
        </p:nvPicPr>
        <p:blipFill>
          <a:blip r:embed="rId30">
            <a:duotone>
              <a:prstClr val="black"/>
              <a:schemeClr val="accent4">
                <a:tint val="45000"/>
                <a:satMod val="400000"/>
              </a:schemeClr>
            </a:duotone>
          </a:blip>
          <a:stretch>
            <a:fillRect/>
          </a:stretch>
        </p:blipFill>
        <p:spPr>
          <a:xfrm>
            <a:off x="10436259" y="3583240"/>
            <a:ext cx="406400" cy="406400"/>
          </a:xfrm>
          <a:prstGeom prst="rect">
            <a:avLst/>
          </a:prstGeom>
        </p:spPr>
      </p:pic>
    </p:spTree>
    <p:extLst>
      <p:ext uri="{BB962C8B-B14F-4D97-AF65-F5344CB8AC3E}">
        <p14:creationId xmlns:p14="http://schemas.microsoft.com/office/powerpoint/2010/main" val="405126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ppt_x"/>
                                          </p:val>
                                        </p:tav>
                                        <p:tav tm="100000">
                                          <p:val>
                                            <p:strVal val="#ppt_x"/>
                                          </p:val>
                                        </p:tav>
                                      </p:tavLst>
                                    </p:anim>
                                    <p:anim calcmode="lin" valueType="num">
                                      <p:cBhvr additive="base">
                                        <p:cTn id="6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5" fill="hold" display="0">
                  <p:stCondLst>
                    <p:cond delay="indefinite"/>
                  </p:stCondLst>
                  <p:endCondLst>
                    <p:cond evt="onStopAudio" delay="0">
                      <p:tgtEl>
                        <p:sldTgt/>
                      </p:tgtEl>
                    </p:cond>
                  </p:endCondLst>
                </p:cTn>
                <p:tgtEl>
                  <p:spTgt spid="41"/>
                </p:tgtEl>
              </p:cMediaNode>
            </p:audio>
          </p:childTnLst>
        </p:cTn>
      </p:par>
    </p:tnLst>
    <p:bldLst>
      <p:bldP spid="5"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Lijnillustraties, schets, tekening, clipart&#10;&#10;Automatisch gegenereerde beschrijving">
            <a:extLst>
              <a:ext uri="{FF2B5EF4-FFF2-40B4-BE49-F238E27FC236}">
                <a16:creationId xmlns:a16="http://schemas.microsoft.com/office/drawing/2014/main" id="{84D7232A-2DCE-89AF-D4ED-8BB01CC4F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775" y="120650"/>
            <a:ext cx="1924050" cy="2508250"/>
          </a:xfrm>
          <a:prstGeom prst="rect">
            <a:avLst/>
          </a:prstGeom>
        </p:spPr>
      </p:pic>
      <p:sp>
        <p:nvSpPr>
          <p:cNvPr id="3" name="Tekstvak 2">
            <a:extLst>
              <a:ext uri="{FF2B5EF4-FFF2-40B4-BE49-F238E27FC236}">
                <a16:creationId xmlns:a16="http://schemas.microsoft.com/office/drawing/2014/main" id="{2605C799-3FA2-5D91-AA72-C3DA2B0DFBBC}"/>
              </a:ext>
            </a:extLst>
          </p:cNvPr>
          <p:cNvSpPr txBox="1"/>
          <p:nvPr/>
        </p:nvSpPr>
        <p:spPr>
          <a:xfrm>
            <a:off x="2247900" y="120650"/>
            <a:ext cx="3314882" cy="954107"/>
          </a:xfrm>
          <a:prstGeom prst="rect">
            <a:avLst/>
          </a:prstGeom>
          <a:noFill/>
        </p:spPr>
        <p:txBody>
          <a:bodyPr wrap="none" rtlCol="0">
            <a:spAutoFit/>
          </a:bodyPr>
          <a:lstStyle/>
          <a:p>
            <a:r>
              <a:rPr lang="nl-NL" sz="2800" dirty="0">
                <a:solidFill>
                  <a:srgbClr val="FFC000"/>
                </a:solidFill>
              </a:rPr>
              <a:t>Zelfregulerend leren: </a:t>
            </a:r>
          </a:p>
          <a:p>
            <a:r>
              <a:rPr lang="nl-NL" sz="2800" dirty="0">
                <a:solidFill>
                  <a:srgbClr val="FFC000"/>
                </a:solidFill>
              </a:rPr>
              <a:t>metacognitie</a:t>
            </a:r>
          </a:p>
        </p:txBody>
      </p:sp>
      <p:sp>
        <p:nvSpPr>
          <p:cNvPr id="4" name="Tekstvak 3">
            <a:extLst>
              <a:ext uri="{FF2B5EF4-FFF2-40B4-BE49-F238E27FC236}">
                <a16:creationId xmlns:a16="http://schemas.microsoft.com/office/drawing/2014/main" id="{D0682E8F-E503-AB4E-93AC-363EE2BA9E4A}"/>
              </a:ext>
            </a:extLst>
          </p:cNvPr>
          <p:cNvSpPr txBox="1"/>
          <p:nvPr/>
        </p:nvSpPr>
        <p:spPr>
          <a:xfrm>
            <a:off x="1022271" y="3265174"/>
            <a:ext cx="4274632" cy="2616101"/>
          </a:xfrm>
          <a:prstGeom prst="rect">
            <a:avLst/>
          </a:prstGeom>
          <a:noFill/>
        </p:spPr>
        <p:txBody>
          <a:bodyPr wrap="none" rtlCol="0">
            <a:spAutoFit/>
          </a:bodyPr>
          <a:lstStyle/>
          <a:p>
            <a:pPr>
              <a:spcAft>
                <a:spcPts val="800"/>
              </a:spcAft>
            </a:pPr>
            <a:r>
              <a:rPr lang="nl-NL" sz="3600" dirty="0"/>
              <a:t>Oriënteren &amp; plannen</a:t>
            </a:r>
          </a:p>
          <a:p>
            <a:pPr>
              <a:spcAft>
                <a:spcPts val="800"/>
              </a:spcAft>
            </a:pPr>
            <a:r>
              <a:rPr lang="nl-NL" sz="3600" dirty="0"/>
              <a:t>Monitoren leerproces</a:t>
            </a:r>
          </a:p>
          <a:p>
            <a:pPr>
              <a:spcAft>
                <a:spcPts val="800"/>
              </a:spcAft>
            </a:pPr>
            <a:r>
              <a:rPr lang="nl-NL" sz="3600" dirty="0"/>
              <a:t>Aanpassen strategie</a:t>
            </a:r>
          </a:p>
          <a:p>
            <a:pPr>
              <a:spcAft>
                <a:spcPts val="800"/>
              </a:spcAft>
            </a:pPr>
            <a:r>
              <a:rPr lang="nl-NL" sz="3600" dirty="0"/>
              <a:t>Evalueren leren</a:t>
            </a:r>
          </a:p>
        </p:txBody>
      </p:sp>
      <p:pic>
        <p:nvPicPr>
          <p:cNvPr id="6" name="Graphic 5" descr="Begin met effen opvulling">
            <a:extLst>
              <a:ext uri="{FF2B5EF4-FFF2-40B4-BE49-F238E27FC236}">
                <a16:creationId xmlns:a16="http://schemas.microsoft.com/office/drawing/2014/main" id="{8B67AE4C-DDF0-9AFD-B1A1-1089DE9010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117" y="3295152"/>
            <a:ext cx="668206" cy="668206"/>
          </a:xfrm>
          <a:prstGeom prst="rect">
            <a:avLst/>
          </a:prstGeom>
        </p:spPr>
      </p:pic>
      <p:pic>
        <p:nvPicPr>
          <p:cNvPr id="8" name="Graphic 7" descr="Onderzoek met effen opvulling">
            <a:extLst>
              <a:ext uri="{FF2B5EF4-FFF2-40B4-BE49-F238E27FC236}">
                <a16:creationId xmlns:a16="http://schemas.microsoft.com/office/drawing/2014/main" id="{D1F59AE2-A0C8-C4B8-6863-648836D8946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96903" y="3941064"/>
            <a:ext cx="745086" cy="745086"/>
          </a:xfrm>
          <a:prstGeom prst="rect">
            <a:avLst/>
          </a:prstGeom>
        </p:spPr>
      </p:pic>
      <p:pic>
        <p:nvPicPr>
          <p:cNvPr id="10" name="Graphic 9" descr="Schaakstukken met effen opvulling">
            <a:extLst>
              <a:ext uri="{FF2B5EF4-FFF2-40B4-BE49-F238E27FC236}">
                <a16:creationId xmlns:a16="http://schemas.microsoft.com/office/drawing/2014/main" id="{2F4195FB-701A-1DCE-EEFE-0821B2D686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0967" y="4507777"/>
            <a:ext cx="781304" cy="781304"/>
          </a:xfrm>
          <a:prstGeom prst="rect">
            <a:avLst/>
          </a:prstGeom>
        </p:spPr>
      </p:pic>
      <p:pic>
        <p:nvPicPr>
          <p:cNvPr id="12" name="Graphic 11" descr="Weerspiegeling met effen opvulling">
            <a:extLst>
              <a:ext uri="{FF2B5EF4-FFF2-40B4-BE49-F238E27FC236}">
                <a16:creationId xmlns:a16="http://schemas.microsoft.com/office/drawing/2014/main" id="{138298EB-83BD-5024-22B5-F1A1F8A03BD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0966" y="5194526"/>
            <a:ext cx="781305" cy="781305"/>
          </a:xfrm>
          <a:prstGeom prst="rect">
            <a:avLst/>
          </a:prstGeom>
        </p:spPr>
      </p:pic>
      <p:sp>
        <p:nvSpPr>
          <p:cNvPr id="24" name="Wolk 39">
            <a:extLst>
              <a:ext uri="{FF2B5EF4-FFF2-40B4-BE49-F238E27FC236}">
                <a16:creationId xmlns:a16="http://schemas.microsoft.com/office/drawing/2014/main" id="{C797CCF4-B342-8941-D8DC-E2FEF29E31C9}"/>
              </a:ext>
            </a:extLst>
          </p:cNvPr>
          <p:cNvSpPr/>
          <p:nvPr/>
        </p:nvSpPr>
        <p:spPr>
          <a:xfrm>
            <a:off x="6985000" y="3094545"/>
            <a:ext cx="4876846" cy="288785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864 w 43256"/>
              <a:gd name="connsiteY8" fmla="*/ 24047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790 w 43256"/>
              <a:gd name="connsiteY8" fmla="*/ 24047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790 w 43256"/>
              <a:gd name="connsiteY8" fmla="*/ 24047 h 43219"/>
              <a:gd name="connsiteX9" fmla="*/ 37416 w 43256"/>
              <a:gd name="connsiteY9" fmla="*/ 29949 h 43219"/>
              <a:gd name="connsiteX10" fmla="*/ 41834 w 43256"/>
              <a:gd name="connsiteY10" fmla="*/ 15213 h 43219"/>
              <a:gd name="connsiteX11" fmla="*/ 40695 w 43256"/>
              <a:gd name="connsiteY11" fmla="*/ 18594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790" y="24047"/>
                </a:moveTo>
                <a:cubicBezTo>
                  <a:pt x="38794" y="25375"/>
                  <a:pt x="37434" y="26917"/>
                  <a:pt x="37416" y="29949"/>
                </a:cubicBezTo>
                <a:moveTo>
                  <a:pt x="41834" y="15213"/>
                </a:moveTo>
                <a:cubicBezTo>
                  <a:pt x="41509" y="16245"/>
                  <a:pt x="41323" y="17866"/>
                  <a:pt x="40695" y="18594"/>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tx1"/>
                </a:solidFill>
              </a:rPr>
              <a:t>Formatieve evaluaties</a:t>
            </a:r>
            <a:endParaRPr lang="nl-NL" sz="2400" dirty="0">
              <a:solidFill>
                <a:schemeClr val="tx1"/>
              </a:solidFill>
            </a:endParaRPr>
          </a:p>
          <a:p>
            <a:pPr algn="ctr"/>
            <a:r>
              <a:rPr lang="nl-NL" sz="2400" dirty="0">
                <a:solidFill>
                  <a:schemeClr val="tx1"/>
                </a:solidFill>
              </a:rPr>
              <a:t>Online testjes en quizzen</a:t>
            </a:r>
          </a:p>
          <a:p>
            <a:pPr algn="ctr"/>
            <a:r>
              <a:rPr lang="nl-NL" sz="2400" dirty="0">
                <a:solidFill>
                  <a:schemeClr val="tx1"/>
                </a:solidFill>
              </a:rPr>
              <a:t>Peer assessment</a:t>
            </a:r>
          </a:p>
          <a:p>
            <a:pPr algn="ctr"/>
            <a:r>
              <a:rPr lang="nl-NL" sz="2400" dirty="0">
                <a:solidFill>
                  <a:schemeClr val="tx1"/>
                </a:solidFill>
              </a:rPr>
              <a:t>Individuele feedback</a:t>
            </a:r>
          </a:p>
        </p:txBody>
      </p:sp>
      <p:grpSp>
        <p:nvGrpSpPr>
          <p:cNvPr id="48" name="Groep 47">
            <a:extLst>
              <a:ext uri="{FF2B5EF4-FFF2-40B4-BE49-F238E27FC236}">
                <a16:creationId xmlns:a16="http://schemas.microsoft.com/office/drawing/2014/main" id="{1E84F218-DA2F-878C-D9F9-A5F354F3DC18}"/>
              </a:ext>
            </a:extLst>
          </p:cNvPr>
          <p:cNvGrpSpPr/>
          <p:nvPr/>
        </p:nvGrpSpPr>
        <p:grpSpPr>
          <a:xfrm>
            <a:off x="5735880" y="214939"/>
            <a:ext cx="4847937" cy="936698"/>
            <a:chOff x="5735880" y="214939"/>
            <a:chExt cx="4847937" cy="936698"/>
          </a:xfrm>
        </p:grpSpPr>
        <p:sp>
          <p:nvSpPr>
            <p:cNvPr id="13" name="Rechthoek: afgeronde hoeken 12">
              <a:extLst>
                <a:ext uri="{FF2B5EF4-FFF2-40B4-BE49-F238E27FC236}">
                  <a16:creationId xmlns:a16="http://schemas.microsoft.com/office/drawing/2014/main" id="{96C9140B-DF1E-D760-C98F-6CA112BF410E}"/>
                </a:ext>
              </a:extLst>
            </p:cNvPr>
            <p:cNvSpPr/>
            <p:nvPr/>
          </p:nvSpPr>
          <p:spPr>
            <a:xfrm>
              <a:off x="5735880" y="237237"/>
              <a:ext cx="1786679" cy="9144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rPr>
                <a:t>Voorkennis ophalen</a:t>
              </a:r>
            </a:p>
          </p:txBody>
        </p:sp>
        <p:cxnSp>
          <p:nvCxnSpPr>
            <p:cNvPr id="15" name="Rechte verbindingslijn met pijl 14">
              <a:extLst>
                <a:ext uri="{FF2B5EF4-FFF2-40B4-BE49-F238E27FC236}">
                  <a16:creationId xmlns:a16="http://schemas.microsoft.com/office/drawing/2014/main" id="{EC1D001D-DE74-EBD2-67C5-5C882FE2600B}"/>
                </a:ext>
              </a:extLst>
            </p:cNvPr>
            <p:cNvCxnSpPr>
              <a:cxnSpLocks/>
              <a:stCxn id="13" idx="3"/>
              <a:endCxn id="34" idx="1"/>
            </p:cNvCxnSpPr>
            <p:nvPr/>
          </p:nvCxnSpPr>
          <p:spPr>
            <a:xfrm flipV="1">
              <a:off x="7522559" y="587482"/>
              <a:ext cx="2316172" cy="106955"/>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34" name="Graphic 33" descr="Begin met effen opvulling">
              <a:extLst>
                <a:ext uri="{FF2B5EF4-FFF2-40B4-BE49-F238E27FC236}">
                  <a16:creationId xmlns:a16="http://schemas.microsoft.com/office/drawing/2014/main" id="{CA9A0D8F-A11C-88A8-579C-64BC9645DAF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38731" y="214939"/>
              <a:ext cx="745086" cy="745086"/>
            </a:xfrm>
            <a:prstGeom prst="rect">
              <a:avLst/>
            </a:prstGeom>
          </p:spPr>
        </p:pic>
      </p:grpSp>
      <p:grpSp>
        <p:nvGrpSpPr>
          <p:cNvPr id="49" name="Groep 48">
            <a:extLst>
              <a:ext uri="{FF2B5EF4-FFF2-40B4-BE49-F238E27FC236}">
                <a16:creationId xmlns:a16="http://schemas.microsoft.com/office/drawing/2014/main" id="{2C61FFB5-182B-E686-37FE-1D7EC44A2C19}"/>
              </a:ext>
            </a:extLst>
          </p:cNvPr>
          <p:cNvGrpSpPr/>
          <p:nvPr/>
        </p:nvGrpSpPr>
        <p:grpSpPr>
          <a:xfrm>
            <a:off x="5735880" y="1274549"/>
            <a:ext cx="4285944" cy="939684"/>
            <a:chOff x="5735880" y="1274549"/>
            <a:chExt cx="4285944" cy="939684"/>
          </a:xfrm>
        </p:grpSpPr>
        <p:cxnSp>
          <p:nvCxnSpPr>
            <p:cNvPr id="23" name="Rechte verbindingslijn met pijl 22">
              <a:extLst>
                <a:ext uri="{FF2B5EF4-FFF2-40B4-BE49-F238E27FC236}">
                  <a16:creationId xmlns:a16="http://schemas.microsoft.com/office/drawing/2014/main" id="{FF5967AB-BBB4-0AEE-5119-7202FB8CFE19}"/>
                </a:ext>
              </a:extLst>
            </p:cNvPr>
            <p:cNvCxnSpPr>
              <a:cxnSpLocks/>
              <a:stCxn id="36" idx="3"/>
              <a:endCxn id="38" idx="1"/>
            </p:cNvCxnSpPr>
            <p:nvPr/>
          </p:nvCxnSpPr>
          <p:spPr>
            <a:xfrm>
              <a:off x="7522559" y="1731749"/>
              <a:ext cx="1559581" cy="12642"/>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6" name="Rechthoek: afgeronde hoeken 35">
              <a:extLst>
                <a:ext uri="{FF2B5EF4-FFF2-40B4-BE49-F238E27FC236}">
                  <a16:creationId xmlns:a16="http://schemas.microsoft.com/office/drawing/2014/main" id="{1D3E3F05-943F-C78D-4396-FA859C823263}"/>
                </a:ext>
              </a:extLst>
            </p:cNvPr>
            <p:cNvSpPr/>
            <p:nvPr/>
          </p:nvSpPr>
          <p:spPr>
            <a:xfrm>
              <a:off x="5735880" y="1274549"/>
              <a:ext cx="1786679" cy="91440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tx1"/>
                  </a:solidFill>
                </a:rPr>
                <a:t>Formatieve evaluaties</a:t>
              </a:r>
            </a:p>
          </p:txBody>
        </p:sp>
        <p:pic>
          <p:nvPicPr>
            <p:cNvPr id="38" name="Graphic 37" descr="Onderzoek met effen opvulling">
              <a:extLst>
                <a:ext uri="{FF2B5EF4-FFF2-40B4-BE49-F238E27FC236}">
                  <a16:creationId xmlns:a16="http://schemas.microsoft.com/office/drawing/2014/main" id="{351D563E-FB54-E4F4-83D2-757EA99EAA4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082140" y="1274549"/>
              <a:ext cx="939684" cy="939684"/>
            </a:xfrm>
            <a:prstGeom prst="rect">
              <a:avLst/>
            </a:prstGeom>
          </p:spPr>
        </p:pic>
      </p:grpSp>
      <p:pic>
        <p:nvPicPr>
          <p:cNvPr id="47" name="Formatieve evaluaties">
            <a:hlinkClick r:id="" action="ppaction://media"/>
            <a:extLst>
              <a:ext uri="{FF2B5EF4-FFF2-40B4-BE49-F238E27FC236}">
                <a16:creationId xmlns:a16="http://schemas.microsoft.com/office/drawing/2014/main" id="{5AC6A22C-744B-3DE0-BEC1-749F731DA1BD}"/>
              </a:ext>
            </a:extLst>
          </p:cNvPr>
          <p:cNvPicPr>
            <a:picLocks noChangeAspect="1"/>
          </p:cNvPicPr>
          <p:nvPr>
            <a:audioFile r:link="rId2"/>
            <p:extLst>
              <p:ext uri="{DAA4B4D4-6D71-4841-9C94-3DE7FCFB9230}">
                <p14:media xmlns:p14="http://schemas.microsoft.com/office/powerpoint/2010/main" r:embed="rId1"/>
              </p:ext>
            </p:extLst>
          </p:nvPr>
        </p:nvPicPr>
        <p:blipFill>
          <a:blip r:embed="rId18">
            <a:duotone>
              <a:prstClr val="black"/>
              <a:schemeClr val="accent5">
                <a:tint val="45000"/>
                <a:satMod val="400000"/>
              </a:schemeClr>
            </a:duotone>
          </a:blip>
          <a:stretch>
            <a:fillRect/>
          </a:stretch>
        </p:blipFill>
        <p:spPr>
          <a:xfrm>
            <a:off x="10583817" y="3295152"/>
            <a:ext cx="406400" cy="406400"/>
          </a:xfrm>
          <a:prstGeom prst="rect">
            <a:avLst/>
          </a:prstGeom>
          <a:solidFill>
            <a:schemeClr val="bg1"/>
          </a:solidFill>
        </p:spPr>
      </p:pic>
      <p:pic>
        <p:nvPicPr>
          <p:cNvPr id="51" name="Graphic 50" descr="Einde met effen opvulling">
            <a:extLst>
              <a:ext uri="{FF2B5EF4-FFF2-40B4-BE49-F238E27FC236}">
                <a16:creationId xmlns:a16="http://schemas.microsoft.com/office/drawing/2014/main" id="{FF0E0D02-26EB-281F-7C76-D865A172CB2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225734" y="3295152"/>
            <a:ext cx="674096" cy="674096"/>
          </a:xfrm>
          <a:prstGeom prst="rect">
            <a:avLst/>
          </a:prstGeom>
        </p:spPr>
      </p:pic>
    </p:spTree>
    <p:extLst>
      <p:ext uri="{BB962C8B-B14F-4D97-AF65-F5344CB8AC3E}">
        <p14:creationId xmlns:p14="http://schemas.microsoft.com/office/powerpoint/2010/main" val="408234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ppt_x"/>
                                          </p:val>
                                        </p:tav>
                                        <p:tav tm="100000">
                                          <p:val>
                                            <p:strVal val="#ppt_x"/>
                                          </p:val>
                                        </p:tav>
                                      </p:tavLst>
                                    </p:anim>
                                    <p:anim calcmode="lin" valueType="num">
                                      <p:cBhvr additive="base">
                                        <p:cTn id="5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8" fill="hold" display="0">
                  <p:stCondLst>
                    <p:cond delay="indefinite"/>
                  </p:stCondLst>
                  <p:endCondLst>
                    <p:cond evt="onStopAudio" delay="0">
                      <p:tgtEl>
                        <p:sldTgt/>
                      </p:tgtEl>
                    </p:cond>
                  </p:endCondLst>
                </p:cTn>
                <p:tgtEl>
                  <p:spTgt spid="47"/>
                </p:tgtEl>
              </p:cMediaNode>
            </p:audio>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DACDBC9-B444-0F5E-49F1-E0CDBD8768BC}"/>
              </a:ext>
            </a:extLst>
          </p:cNvPr>
          <p:cNvSpPr txBox="1"/>
          <p:nvPr/>
        </p:nvSpPr>
        <p:spPr>
          <a:xfrm>
            <a:off x="1022271" y="3265174"/>
            <a:ext cx="5312223" cy="3272691"/>
          </a:xfrm>
          <a:prstGeom prst="rect">
            <a:avLst/>
          </a:prstGeom>
          <a:noFill/>
        </p:spPr>
        <p:txBody>
          <a:bodyPr wrap="none" rtlCol="0">
            <a:spAutoFit/>
          </a:bodyPr>
          <a:lstStyle/>
          <a:p>
            <a:pPr>
              <a:spcAft>
                <a:spcPts val="800"/>
              </a:spcAft>
            </a:pPr>
            <a:r>
              <a:rPr lang="nl-NL" sz="3600" dirty="0"/>
              <a:t>Motivatie</a:t>
            </a:r>
          </a:p>
          <a:p>
            <a:pPr>
              <a:spcAft>
                <a:spcPts val="800"/>
              </a:spcAft>
            </a:pPr>
            <a:r>
              <a:rPr lang="nl-NL" sz="3600" dirty="0"/>
              <a:t>Concentratie en inspanning</a:t>
            </a:r>
          </a:p>
          <a:p>
            <a:pPr>
              <a:spcAft>
                <a:spcPts val="800"/>
              </a:spcAft>
            </a:pPr>
            <a:r>
              <a:rPr lang="nl-NL" sz="3600" dirty="0"/>
              <a:t>Zichzelf beoordelen</a:t>
            </a:r>
          </a:p>
          <a:p>
            <a:pPr>
              <a:spcAft>
                <a:spcPts val="800"/>
              </a:spcAft>
            </a:pPr>
            <a:r>
              <a:rPr lang="nl-NL" sz="3600" dirty="0"/>
              <a:t>Waarderen leertaak</a:t>
            </a:r>
          </a:p>
          <a:p>
            <a:pPr>
              <a:spcAft>
                <a:spcPts val="800"/>
              </a:spcAft>
            </a:pPr>
            <a:r>
              <a:rPr lang="nl-NL" sz="3600" dirty="0"/>
              <a:t>Omgaan met emoties</a:t>
            </a:r>
          </a:p>
        </p:txBody>
      </p:sp>
      <p:sp>
        <p:nvSpPr>
          <p:cNvPr id="9" name="Wolk 39">
            <a:extLst>
              <a:ext uri="{FF2B5EF4-FFF2-40B4-BE49-F238E27FC236}">
                <a16:creationId xmlns:a16="http://schemas.microsoft.com/office/drawing/2014/main" id="{400500DC-2A7D-933F-3713-C81E594EAF70}"/>
              </a:ext>
            </a:extLst>
          </p:cNvPr>
          <p:cNvSpPr/>
          <p:nvPr/>
        </p:nvSpPr>
        <p:spPr>
          <a:xfrm>
            <a:off x="6950962" y="2797920"/>
            <a:ext cx="4910884" cy="386901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864 w 43256"/>
              <a:gd name="connsiteY8" fmla="*/ 24047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790 w 43256"/>
              <a:gd name="connsiteY8" fmla="*/ 24047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790 w 43256"/>
              <a:gd name="connsiteY8" fmla="*/ 24047 h 43219"/>
              <a:gd name="connsiteX9" fmla="*/ 37416 w 43256"/>
              <a:gd name="connsiteY9" fmla="*/ 29949 h 43219"/>
              <a:gd name="connsiteX10" fmla="*/ 41834 w 43256"/>
              <a:gd name="connsiteY10" fmla="*/ 15213 h 43219"/>
              <a:gd name="connsiteX11" fmla="*/ 40695 w 43256"/>
              <a:gd name="connsiteY11" fmla="*/ 18594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790" y="24047"/>
                </a:moveTo>
                <a:cubicBezTo>
                  <a:pt x="38794" y="25375"/>
                  <a:pt x="37434" y="26917"/>
                  <a:pt x="37416" y="29949"/>
                </a:cubicBezTo>
                <a:moveTo>
                  <a:pt x="41834" y="15213"/>
                </a:moveTo>
                <a:cubicBezTo>
                  <a:pt x="41509" y="16245"/>
                  <a:pt x="41323" y="17866"/>
                  <a:pt x="40695" y="18594"/>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DF4B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dirty="0">
                <a:solidFill>
                  <a:schemeClr val="bg1"/>
                </a:solidFill>
              </a:rPr>
              <a:t>Gevarieerde leeractiviteiten</a:t>
            </a:r>
          </a:p>
          <a:p>
            <a:pPr algn="ctr"/>
            <a:r>
              <a:rPr lang="nl-NL" sz="2400" dirty="0">
                <a:solidFill>
                  <a:schemeClr val="bg1"/>
                </a:solidFill>
              </a:rPr>
              <a:t>Korte filmpjes</a:t>
            </a:r>
          </a:p>
          <a:p>
            <a:pPr algn="ctr"/>
            <a:r>
              <a:rPr lang="nl-NL" sz="2400" dirty="0">
                <a:solidFill>
                  <a:schemeClr val="bg1"/>
                </a:solidFill>
              </a:rPr>
              <a:t>Opdrachten maken</a:t>
            </a:r>
          </a:p>
          <a:p>
            <a:pPr algn="ctr"/>
            <a:r>
              <a:rPr lang="nl-NL" sz="2400" dirty="0" err="1">
                <a:solidFill>
                  <a:schemeClr val="bg1"/>
                </a:solidFill>
              </a:rPr>
              <a:t>Woordweb</a:t>
            </a:r>
            <a:endParaRPr lang="nl-NL" sz="2400" dirty="0">
              <a:solidFill>
                <a:schemeClr val="bg1"/>
              </a:solidFill>
            </a:endParaRPr>
          </a:p>
          <a:p>
            <a:pPr algn="ctr"/>
            <a:r>
              <a:rPr lang="nl-NL" sz="2400" dirty="0" err="1">
                <a:solidFill>
                  <a:schemeClr val="bg1"/>
                </a:solidFill>
              </a:rPr>
              <a:t>Mentimeter</a:t>
            </a:r>
            <a:endParaRPr lang="nl-NL" sz="2400" dirty="0">
              <a:solidFill>
                <a:schemeClr val="bg1"/>
              </a:solidFill>
            </a:endParaRPr>
          </a:p>
          <a:p>
            <a:pPr algn="ctr"/>
            <a:r>
              <a:rPr lang="nl-NL" sz="2400" dirty="0">
                <a:solidFill>
                  <a:schemeClr val="bg1"/>
                </a:solidFill>
              </a:rPr>
              <a:t>Forms</a:t>
            </a:r>
          </a:p>
          <a:p>
            <a:pPr algn="ctr"/>
            <a:r>
              <a:rPr lang="nl-NL" sz="2400" dirty="0">
                <a:solidFill>
                  <a:schemeClr val="bg1"/>
                </a:solidFill>
              </a:rPr>
              <a:t>Escaperoom</a:t>
            </a:r>
          </a:p>
        </p:txBody>
      </p:sp>
      <p:pic>
        <p:nvPicPr>
          <p:cNvPr id="23" name="Graphic 22" descr="Hart met effen opvulling">
            <a:extLst>
              <a:ext uri="{FF2B5EF4-FFF2-40B4-BE49-F238E27FC236}">
                <a16:creationId xmlns:a16="http://schemas.microsoft.com/office/drawing/2014/main" id="{BACDAFCC-A0C5-1796-F47C-1C4C6878E9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33296" y="3203984"/>
            <a:ext cx="745086" cy="745086"/>
          </a:xfrm>
          <a:prstGeom prst="rect">
            <a:avLst/>
          </a:prstGeom>
        </p:spPr>
      </p:pic>
      <p:pic>
        <p:nvPicPr>
          <p:cNvPr id="25" name="Graphic 24" descr="Hoofd met radertjes met effen opvulling">
            <a:extLst>
              <a:ext uri="{FF2B5EF4-FFF2-40B4-BE49-F238E27FC236}">
                <a16:creationId xmlns:a16="http://schemas.microsoft.com/office/drawing/2014/main" id="{ADAF0474-CE79-B73A-47D5-BB0B903B55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5876" y="3923966"/>
            <a:ext cx="745086" cy="745086"/>
          </a:xfrm>
          <a:prstGeom prst="rect">
            <a:avLst/>
          </a:prstGeom>
        </p:spPr>
      </p:pic>
      <p:pic>
        <p:nvPicPr>
          <p:cNvPr id="27" name="Graphic 26" descr="Medaille met effen opvulling">
            <a:extLst>
              <a:ext uri="{FF2B5EF4-FFF2-40B4-BE49-F238E27FC236}">
                <a16:creationId xmlns:a16="http://schemas.microsoft.com/office/drawing/2014/main" id="{938196F6-5888-149C-997F-EF6C53BF25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7033" y="4538474"/>
            <a:ext cx="781305" cy="781305"/>
          </a:xfrm>
          <a:prstGeom prst="rect">
            <a:avLst/>
          </a:prstGeom>
        </p:spPr>
      </p:pic>
      <p:pic>
        <p:nvPicPr>
          <p:cNvPr id="29" name="Graphic 28" descr="Verdrietig gezicht met effen opvulling met effen opvulling">
            <a:extLst>
              <a:ext uri="{FF2B5EF4-FFF2-40B4-BE49-F238E27FC236}">
                <a16:creationId xmlns:a16="http://schemas.microsoft.com/office/drawing/2014/main" id="{EFDD1DC8-CDC9-8C33-40B5-767AC2B826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9195" y="5903620"/>
            <a:ext cx="689459" cy="689459"/>
          </a:xfrm>
          <a:prstGeom prst="rect">
            <a:avLst/>
          </a:prstGeom>
        </p:spPr>
      </p:pic>
      <p:grpSp>
        <p:nvGrpSpPr>
          <p:cNvPr id="41" name="Groep 40">
            <a:extLst>
              <a:ext uri="{FF2B5EF4-FFF2-40B4-BE49-F238E27FC236}">
                <a16:creationId xmlns:a16="http://schemas.microsoft.com/office/drawing/2014/main" id="{B0169282-8DF2-BCC1-E50E-85AC6E40E0E4}"/>
              </a:ext>
            </a:extLst>
          </p:cNvPr>
          <p:cNvGrpSpPr/>
          <p:nvPr/>
        </p:nvGrpSpPr>
        <p:grpSpPr>
          <a:xfrm>
            <a:off x="5385971" y="191066"/>
            <a:ext cx="5367189" cy="1719087"/>
            <a:chOff x="5385971" y="191066"/>
            <a:chExt cx="5367189" cy="1719087"/>
          </a:xfrm>
        </p:grpSpPr>
        <p:sp>
          <p:nvSpPr>
            <p:cNvPr id="11" name="Rechthoek: afgeronde hoeken 10">
              <a:extLst>
                <a:ext uri="{FF2B5EF4-FFF2-40B4-BE49-F238E27FC236}">
                  <a16:creationId xmlns:a16="http://schemas.microsoft.com/office/drawing/2014/main" id="{4CE5283D-90AF-B66D-FBEB-5BE3A374BD4F}"/>
                </a:ext>
              </a:extLst>
            </p:cNvPr>
            <p:cNvSpPr/>
            <p:nvPr/>
          </p:nvSpPr>
          <p:spPr>
            <a:xfrm>
              <a:off x="5385971" y="994964"/>
              <a:ext cx="2239720" cy="914400"/>
            </a:xfrm>
            <a:prstGeom prst="roundRect">
              <a:avLst/>
            </a:prstGeom>
            <a:solidFill>
              <a:srgbClr val="DF4B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dirty="0">
                  <a:solidFill>
                    <a:schemeClr val="bg1"/>
                  </a:solidFill>
                </a:rPr>
                <a:t>Gevarieerde leeractiviteiten</a:t>
              </a:r>
            </a:p>
          </p:txBody>
        </p:sp>
        <p:cxnSp>
          <p:nvCxnSpPr>
            <p:cNvPr id="12" name="Rechte verbindingslijn met pijl 11">
              <a:extLst>
                <a:ext uri="{FF2B5EF4-FFF2-40B4-BE49-F238E27FC236}">
                  <a16:creationId xmlns:a16="http://schemas.microsoft.com/office/drawing/2014/main" id="{0401D9BD-F533-C5CA-A3BA-3FD9D762C8F1}"/>
                </a:ext>
              </a:extLst>
            </p:cNvPr>
            <p:cNvCxnSpPr>
              <a:cxnSpLocks/>
              <a:stCxn id="11" idx="3"/>
              <a:endCxn id="31" idx="1"/>
            </p:cNvCxnSpPr>
            <p:nvPr/>
          </p:nvCxnSpPr>
          <p:spPr>
            <a:xfrm flipV="1">
              <a:off x="7625691" y="563609"/>
              <a:ext cx="2153772" cy="888555"/>
            </a:xfrm>
            <a:prstGeom prst="straightConnector1">
              <a:avLst/>
            </a:prstGeom>
            <a:ln w="47625">
              <a:solidFill>
                <a:srgbClr val="DF4B56"/>
              </a:solidFill>
              <a:tailEnd type="triangle"/>
            </a:ln>
          </p:spPr>
          <p:style>
            <a:lnRef idx="1">
              <a:schemeClr val="accent1"/>
            </a:lnRef>
            <a:fillRef idx="0">
              <a:schemeClr val="accent1"/>
            </a:fillRef>
            <a:effectRef idx="0">
              <a:schemeClr val="accent1"/>
            </a:effectRef>
            <a:fontRef idx="minor">
              <a:schemeClr val="tx1"/>
            </a:fontRef>
          </p:style>
        </p:cxnSp>
        <p:pic>
          <p:nvPicPr>
            <p:cNvPr id="31" name="Graphic 30" descr="Hart met effen opvulling">
              <a:extLst>
                <a:ext uri="{FF2B5EF4-FFF2-40B4-BE49-F238E27FC236}">
                  <a16:creationId xmlns:a16="http://schemas.microsoft.com/office/drawing/2014/main" id="{78CF4663-F880-1FF2-CA17-0079849E518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79463" y="191066"/>
              <a:ext cx="745086" cy="745086"/>
            </a:xfrm>
            <a:prstGeom prst="rect">
              <a:avLst/>
            </a:prstGeom>
          </p:spPr>
        </p:pic>
        <p:cxnSp>
          <p:nvCxnSpPr>
            <p:cNvPr id="32" name="Rechte verbindingslijn met pijl 31">
              <a:extLst>
                <a:ext uri="{FF2B5EF4-FFF2-40B4-BE49-F238E27FC236}">
                  <a16:creationId xmlns:a16="http://schemas.microsoft.com/office/drawing/2014/main" id="{54C56D81-54C8-7149-1831-93195D6BDA7F}"/>
                </a:ext>
              </a:extLst>
            </p:cNvPr>
            <p:cNvCxnSpPr>
              <a:cxnSpLocks/>
              <a:stCxn id="11" idx="3"/>
              <a:endCxn id="35" idx="1"/>
            </p:cNvCxnSpPr>
            <p:nvPr/>
          </p:nvCxnSpPr>
          <p:spPr>
            <a:xfrm>
              <a:off x="7625691" y="1452164"/>
              <a:ext cx="2382383" cy="85446"/>
            </a:xfrm>
            <a:prstGeom prst="straightConnector1">
              <a:avLst/>
            </a:prstGeom>
            <a:solidFill>
              <a:srgbClr val="DF4B56"/>
            </a:solidFill>
            <a:ln w="47625">
              <a:solidFill>
                <a:srgbClr val="DF4B56"/>
              </a:solidFill>
              <a:tailEnd type="triangle"/>
            </a:ln>
          </p:spPr>
          <p:style>
            <a:lnRef idx="1">
              <a:schemeClr val="accent1"/>
            </a:lnRef>
            <a:fillRef idx="0">
              <a:schemeClr val="accent1"/>
            </a:fillRef>
            <a:effectRef idx="0">
              <a:schemeClr val="accent1"/>
            </a:effectRef>
            <a:fontRef idx="minor">
              <a:schemeClr val="tx1"/>
            </a:fontRef>
          </p:style>
        </p:cxnSp>
        <p:pic>
          <p:nvPicPr>
            <p:cNvPr id="35" name="Graphic 34" descr="Hoofd met radertjes met effen opvulling">
              <a:extLst>
                <a:ext uri="{FF2B5EF4-FFF2-40B4-BE49-F238E27FC236}">
                  <a16:creationId xmlns:a16="http://schemas.microsoft.com/office/drawing/2014/main" id="{4A9DBBE8-A526-E7D2-5632-809217B9117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008074" y="1165067"/>
              <a:ext cx="745086" cy="745086"/>
            </a:xfrm>
            <a:prstGeom prst="rect">
              <a:avLst/>
            </a:prstGeom>
          </p:spPr>
        </p:pic>
      </p:grpSp>
      <p:pic>
        <p:nvPicPr>
          <p:cNvPr id="40" name="Concentratie">
            <a:hlinkClick r:id="" action="ppaction://media"/>
            <a:extLst>
              <a:ext uri="{FF2B5EF4-FFF2-40B4-BE49-F238E27FC236}">
                <a16:creationId xmlns:a16="http://schemas.microsoft.com/office/drawing/2014/main" id="{A3E27A2D-2C31-7AD2-F15A-D0FEC8E72EB8}"/>
              </a:ext>
            </a:extLst>
          </p:cNvPr>
          <p:cNvPicPr>
            <a:picLocks noChangeAspect="1"/>
          </p:cNvPicPr>
          <p:nvPr>
            <a:audioFile r:link="rId2"/>
            <p:extLst>
              <p:ext uri="{DAA4B4D4-6D71-4841-9C94-3DE7FCFB9230}">
                <p14:media xmlns:p14="http://schemas.microsoft.com/office/powerpoint/2010/main" r:embed="rId1"/>
              </p:ext>
            </p:extLst>
          </p:nvPr>
        </p:nvPicPr>
        <p:blipFill>
          <a:blip r:embed="rId17">
            <a:biLevel thresh="25000"/>
          </a:blip>
          <a:stretch>
            <a:fillRect/>
          </a:stretch>
        </p:blipFill>
        <p:spPr>
          <a:xfrm>
            <a:off x="10966529" y="3949070"/>
            <a:ext cx="406400" cy="406400"/>
          </a:xfrm>
          <a:prstGeom prst="rect">
            <a:avLst/>
          </a:prstGeom>
        </p:spPr>
      </p:pic>
      <p:pic>
        <p:nvPicPr>
          <p:cNvPr id="43" name="Graphic 42" descr="Vinkje met effen opvulling">
            <a:extLst>
              <a:ext uri="{FF2B5EF4-FFF2-40B4-BE49-F238E27FC236}">
                <a16:creationId xmlns:a16="http://schemas.microsoft.com/office/drawing/2014/main" id="{664EC640-5602-FC75-BC39-83E34029FE4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68254" y="5218006"/>
            <a:ext cx="630400" cy="630400"/>
          </a:xfrm>
          <a:prstGeom prst="rect">
            <a:avLst/>
          </a:prstGeom>
        </p:spPr>
      </p:pic>
      <p:pic>
        <p:nvPicPr>
          <p:cNvPr id="44" name="Picture 2" descr="Concentratieproblemen op school">
            <a:extLst>
              <a:ext uri="{FF2B5EF4-FFF2-40B4-BE49-F238E27FC236}">
                <a16:creationId xmlns:a16="http://schemas.microsoft.com/office/drawing/2014/main" id="{5C631723-F5A2-68C1-7B91-108E42C166E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0598" y="25767"/>
            <a:ext cx="3986212" cy="166687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398A8125-537F-312C-EC16-F5C1FF10B5C7}"/>
              </a:ext>
            </a:extLst>
          </p:cNvPr>
          <p:cNvSpPr txBox="1"/>
          <p:nvPr/>
        </p:nvSpPr>
        <p:spPr>
          <a:xfrm>
            <a:off x="2395243" y="0"/>
            <a:ext cx="3700757" cy="523220"/>
          </a:xfrm>
          <a:prstGeom prst="rect">
            <a:avLst/>
          </a:prstGeom>
          <a:noFill/>
        </p:spPr>
        <p:txBody>
          <a:bodyPr wrap="none" rtlCol="0">
            <a:spAutoFit/>
          </a:bodyPr>
          <a:lstStyle/>
          <a:p>
            <a:r>
              <a:rPr lang="nl-NL" sz="2800" dirty="0">
                <a:solidFill>
                  <a:srgbClr val="DF4B56"/>
                </a:solidFill>
              </a:rPr>
              <a:t>Affectieve leeromgeving</a:t>
            </a:r>
          </a:p>
        </p:txBody>
      </p:sp>
    </p:spTree>
    <p:extLst>
      <p:ext uri="{BB962C8B-B14F-4D97-AF65-F5344CB8AC3E}">
        <p14:creationId xmlns:p14="http://schemas.microsoft.com/office/powerpoint/2010/main" val="20510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40"/>
                </p:tgtEl>
              </p:cMediaNode>
            </p:audio>
          </p:childTnLst>
        </p:cTn>
      </p:par>
    </p:tnLst>
    <p:bldLst>
      <p:bldP spid="9"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Version xmlns="88d33bfb-e33d-4b80-9a2b-279a0d332bc3" xsi:nil="true"/>
    <NotebookType xmlns="88d33bfb-e33d-4b80-9a2b-279a0d332bc3" xsi:nil="true"/>
    <LMS_Mappings xmlns="88d33bfb-e33d-4b80-9a2b-279a0d332bc3" xsi:nil="true"/>
    <Templates xmlns="88d33bfb-e33d-4b80-9a2b-279a0d332bc3" xsi:nil="true"/>
    <Self_Registration_Enabled xmlns="88d33bfb-e33d-4b80-9a2b-279a0d332bc3" xsi:nil="true"/>
    <Has_Leaders_Only_SectionGroup xmlns="88d33bfb-e33d-4b80-9a2b-279a0d332bc3" xsi:nil="true"/>
    <TaxCatchAll xmlns="2e730680-0d6c-4a8c-a5e6-3c87aa27e4a7" xsi:nil="true"/>
    <Invited_Leaders xmlns="88d33bfb-e33d-4b80-9a2b-279a0d332bc3" xsi:nil="true"/>
    <IsNotebookLocked xmlns="88d33bfb-e33d-4b80-9a2b-279a0d332bc3" xsi:nil="true"/>
    <DefaultSectionNames xmlns="88d33bfb-e33d-4b80-9a2b-279a0d332bc3" xsi:nil="true"/>
    <Invited_Members xmlns="88d33bfb-e33d-4b80-9a2b-279a0d332bc3" xsi:nil="true"/>
    <Is_Collaboration_Space_Locked xmlns="88d33bfb-e33d-4b80-9a2b-279a0d332bc3" xsi:nil="true"/>
    <Math_Settings xmlns="88d33bfb-e33d-4b80-9a2b-279a0d332bc3" xsi:nil="true"/>
    <Leaders xmlns="88d33bfb-e33d-4b80-9a2b-279a0d332bc3">
      <UserInfo>
        <DisplayName/>
        <AccountId xsi:nil="true"/>
        <AccountType/>
      </UserInfo>
    </Leaders>
    <TeamsChannelId xmlns="88d33bfb-e33d-4b80-9a2b-279a0d332bc3" xsi:nil="true"/>
    <Members xmlns="88d33bfb-e33d-4b80-9a2b-279a0d332bc3">
      <UserInfo>
        <DisplayName/>
        <AccountId xsi:nil="true"/>
        <AccountType/>
      </UserInfo>
    </Members>
    <Member_Groups xmlns="88d33bfb-e33d-4b80-9a2b-279a0d332bc3">
      <UserInfo>
        <DisplayName/>
        <AccountId xsi:nil="true"/>
        <AccountType/>
      </UserInfo>
    </Member_Groups>
    <FolderType xmlns="88d33bfb-e33d-4b80-9a2b-279a0d332bc3" xsi:nil="true"/>
    <Distribution_Groups xmlns="88d33bfb-e33d-4b80-9a2b-279a0d332bc3" xsi:nil="true"/>
    <lcf76f155ced4ddcb4097134ff3c332f xmlns="88d33bfb-e33d-4b80-9a2b-279a0d332bc3">
      <Terms xmlns="http://schemas.microsoft.com/office/infopath/2007/PartnerControls"/>
    </lcf76f155ced4ddcb4097134ff3c332f>
    <CultureName xmlns="88d33bfb-e33d-4b80-9a2b-279a0d332bc3" xsi:nil="true"/>
    <Owner xmlns="88d33bfb-e33d-4b80-9a2b-279a0d332bc3">
      <UserInfo>
        <DisplayName/>
        <AccountId xsi:nil="true"/>
        <AccountType/>
      </UserInfo>
    </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BFD34229E5F34FAB2FE66558788D3D" ma:contentTypeVersion="36" ma:contentTypeDescription="Create a new document." ma:contentTypeScope="" ma:versionID="dfdb6ebbc3db4c1b554f277f772d5920">
  <xsd:schema xmlns:xsd="http://www.w3.org/2001/XMLSchema" xmlns:xs="http://www.w3.org/2001/XMLSchema" xmlns:p="http://schemas.microsoft.com/office/2006/metadata/properties" xmlns:ns2="88d33bfb-e33d-4b80-9a2b-279a0d332bc3" xmlns:ns3="2e730680-0d6c-4a8c-a5e6-3c87aa27e4a7" targetNamespace="http://schemas.microsoft.com/office/2006/metadata/properties" ma:root="true" ma:fieldsID="cfda690b0020e04e7b493e1b41779c47" ns2:_="" ns3:_="">
    <xsd:import namespace="88d33bfb-e33d-4b80-9a2b-279a0d332bc3"/>
    <xsd:import namespace="2e730680-0d6c-4a8c-a5e6-3c87aa27e4a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Locatio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d33bfb-e33d-4b80-9a2b-279a0d332b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Leaders" ma:index="2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Leaders" ma:index="32" nillable="true" ma:displayName="Invited Leaders" ma:internalName="Invited_Leaders">
      <xsd:simpleType>
        <xsd:restriction base="dms:Note">
          <xsd:maxLength value="255"/>
        </xsd:restriction>
      </xsd:simpleType>
    </xsd:element>
    <xsd:element name="Invited_Members" ma:index="33" nillable="true" ma:displayName="Invited Members" ma:internalName="Invited_Member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Leaders_Only_SectionGroup" ma:index="35" nillable="true" ma:displayName="Has Leaders Only SectionGroup" ma:internalName="Has_Leaders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lcf76f155ced4ddcb4097134ff3c332f" ma:index="41" nillable="true" ma:taxonomy="true" ma:internalName="lcf76f155ced4ddcb4097134ff3c332f" ma:taxonomyFieldName="MediaServiceImageTags" ma:displayName="Image Tags" ma:readOnly="false" ma:fieldId="{5cf76f15-5ced-4ddc-b409-7134ff3c332f}" ma:taxonomyMulti="true" ma:sspId="d5477cde-f098-4d32-ba13-c78038edde39" ma:termSetId="09814cd3-568e-fe90-9814-8d621ff8fb84" ma:anchorId="fba54fb3-c3e1-fe81-a776-ca4b69148c4d" ma:open="true" ma:isKeyword="false">
      <xsd:complexType>
        <xsd:sequence>
          <xsd:element ref="pc:Terms" minOccurs="0" maxOccurs="1"/>
        </xsd:sequence>
      </xsd:complexType>
    </xsd:element>
    <xsd:element name="MediaLengthInSeconds" ma:index="4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730680-0d6c-4a8c-a5e6-3c87aa27e4a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42" nillable="true" ma:displayName="Taxonomy Catch All Column" ma:hidden="true" ma:list="{bbbaa222-425d-4b44-9239-aafe1410fb49}" ma:internalName="TaxCatchAll" ma:showField="CatchAllData" ma:web="2e730680-0d6c-4a8c-a5e6-3c87aa27e4a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AFE11-11F7-4125-ABE5-C186DB8EE9F4}">
  <ds:schemaRefs>
    <ds:schemaRef ds:uri="http://schemas.microsoft.com/sharepoint/v3/contenttype/forms"/>
  </ds:schemaRefs>
</ds:datastoreItem>
</file>

<file path=customXml/itemProps2.xml><?xml version="1.0" encoding="utf-8"?>
<ds:datastoreItem xmlns:ds="http://schemas.openxmlformats.org/officeDocument/2006/customXml" ds:itemID="{13AABEFB-F471-4D82-B455-F6B0F2088299}">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2e730680-0d6c-4a8c-a5e6-3c87aa27e4a7"/>
    <ds:schemaRef ds:uri="88d33bfb-e33d-4b80-9a2b-279a0d332bc3"/>
  </ds:schemaRefs>
</ds:datastoreItem>
</file>

<file path=customXml/itemProps3.xml><?xml version="1.0" encoding="utf-8"?>
<ds:datastoreItem xmlns:ds="http://schemas.openxmlformats.org/officeDocument/2006/customXml" ds:itemID="{D673A246-71ED-441B-87A0-D545BB52F0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d33bfb-e33d-4b80-9a2b-279a0d332bc3"/>
    <ds:schemaRef ds:uri="2e730680-0d6c-4a8c-a5e6-3c87aa27e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2853</Words>
  <Application>Microsoft Office PowerPoint</Application>
  <PresentationFormat>Breedbeeld</PresentationFormat>
  <Paragraphs>190</Paragraphs>
  <Slides>12</Slides>
  <Notes>12</Notes>
  <HiddenSlides>0</HiddenSlides>
  <MMClips>4</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Calibri Light</vt:lpstr>
      <vt:lpstr>Courier New</vt:lpstr>
      <vt:lpstr>Symbol</vt:lpstr>
      <vt:lpstr>Kantoorthema</vt:lpstr>
      <vt:lpstr>Blended Learning binnen Hogeschool Rotterdam</vt:lpstr>
      <vt:lpstr>Vragen na Corona-periode</vt:lpstr>
      <vt:lpstr>PowerPoint-presentatie</vt:lpstr>
      <vt:lpstr>PowerPoint-presentatie</vt:lpstr>
      <vt:lpstr>Diverse Blended learning elementen</vt:lpstr>
      <vt:lpstr>PowerPoint-presentatie</vt:lpstr>
      <vt:lpstr>PowerPoint-presentatie</vt:lpstr>
      <vt:lpstr>PowerPoint-presentatie</vt:lpstr>
      <vt:lpstr>PowerPoint-presentatie</vt:lpstr>
      <vt:lpstr>PowerPoint-presentatie</vt:lpstr>
      <vt:lpstr>PowerPoint-presentatie</vt:lpstr>
      <vt:lpstr>Splendid Blended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Blended Learning binnen Hogeschool Rotterdam</dc:title>
  <dc:creator>Katie Weiss</dc:creator>
  <cp:lastModifiedBy>Koning, T.A. de (Tamar)</cp:lastModifiedBy>
  <cp:revision>3</cp:revision>
  <dcterms:created xsi:type="dcterms:W3CDTF">2023-06-11T11:39:34Z</dcterms:created>
  <dcterms:modified xsi:type="dcterms:W3CDTF">2023-07-13T09:36:12Z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0x01010035BFD34229E5F34FAB2FE66558788D3D</vt:lpwstr>
  </property>
</Properties>
</file>